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Lst>
  <p:sldSz cx="9753600" cy="7315200"/>
  <p:notesSz cx="6858000" cy="9144000"/>
  <p:embeddedFontLst>
    <p:embeddedFont>
      <p:font typeface="Libre Franklin Bold" charset="-94"/>
      <p:regular r:id="rId14"/>
    </p:embeddedFont>
    <p:embeddedFont>
      <p:font typeface="Libre Franklin Light" charset="-94"/>
      <p:regular r:id="rId15"/>
    </p:embeddedFont>
    <p:embeddedFont>
      <p:font typeface="Libre Franklin" charset="-94"/>
      <p:regular r:id="rId16"/>
    </p:embeddedFont>
    <p:embeddedFont>
      <p:font typeface="Calibri"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5" d="100"/>
          <a:sy n="65" d="100"/>
        </p:scale>
        <p:origin x="-7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1.png"/><Relationship Id="rId7"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36.png"/><Relationship Id="rId4" Type="http://schemas.openxmlformats.org/officeDocument/2006/relationships/image" Target="../media/image54.sv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6.png"/><Relationship Id="rId7"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60.png"/><Relationship Id="rId5" Type="http://schemas.openxmlformats.org/officeDocument/2006/relationships/image" Target="../media/image35.png"/><Relationship Id="rId10" Type="http://schemas.openxmlformats.org/officeDocument/2006/relationships/image" Target="../media/image59.png"/><Relationship Id="rId4" Type="http://schemas.openxmlformats.org/officeDocument/2006/relationships/image" Target="../media/image57.sv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2.png"/><Relationship Id="rId7" Type="http://schemas.openxmlformats.org/officeDocument/2006/relationships/image" Target="../media/image13.sv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3.png"/><Relationship Id="rId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13.sv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4.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4.sv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31.sv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36.png"/><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6.sv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19.png"/><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3.svg"/><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7F8"/>
        </a:solidFill>
        <a:effectLst/>
      </p:bgPr>
    </p:bg>
    <p:spTree>
      <p:nvGrpSpPr>
        <p:cNvPr id="1" name=""/>
        <p:cNvGrpSpPr/>
        <p:nvPr/>
      </p:nvGrpSpPr>
      <p:grpSpPr>
        <a:xfrm>
          <a:off x="0" y="0"/>
          <a:ext cx="0" cy="0"/>
          <a:chOff x="0" y="0"/>
          <a:chExt cx="0" cy="0"/>
        </a:xfrm>
      </p:grpSpPr>
      <p:grpSp>
        <p:nvGrpSpPr>
          <p:cNvPr id="2" name="Group 2"/>
          <p:cNvGrpSpPr/>
          <p:nvPr/>
        </p:nvGrpSpPr>
        <p:grpSpPr>
          <a:xfrm>
            <a:off x="4719606" y="2333138"/>
            <a:ext cx="4302474" cy="4250542"/>
            <a:chOff x="0" y="0"/>
            <a:chExt cx="5736633" cy="5667390"/>
          </a:xfrm>
        </p:grpSpPr>
        <p:sp>
          <p:nvSpPr>
            <p:cNvPr id="3" name="Freeform 3"/>
            <p:cNvSpPr/>
            <p:nvPr/>
          </p:nvSpPr>
          <p:spPr>
            <a:xfrm>
              <a:off x="2187646" y="14422"/>
              <a:ext cx="3548987" cy="3548987"/>
            </a:xfrm>
            <a:custGeom>
              <a:avLst/>
              <a:gdLst/>
              <a:ahLst/>
              <a:cxnLst/>
              <a:rect l="l" t="t" r="r" b="b"/>
              <a:pathLst>
                <a:path w="3548987" h="3548987">
                  <a:moveTo>
                    <a:pt x="0" y="0"/>
                  </a:moveTo>
                  <a:lnTo>
                    <a:pt x="3548987" y="0"/>
                  </a:lnTo>
                  <a:lnTo>
                    <a:pt x="3548987" y="3548986"/>
                  </a:lnTo>
                  <a:lnTo>
                    <a:pt x="0" y="354898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426814" y="271204"/>
              <a:ext cx="411751" cy="411751"/>
            </a:xfrm>
            <a:custGeom>
              <a:avLst/>
              <a:gdLst/>
              <a:ahLst/>
              <a:cxnLst/>
              <a:rect l="l" t="t" r="r" b="b"/>
              <a:pathLst>
                <a:path w="411751" h="411751">
                  <a:moveTo>
                    <a:pt x="0" y="0"/>
                  </a:moveTo>
                  <a:lnTo>
                    <a:pt x="411751" y="0"/>
                  </a:lnTo>
                  <a:lnTo>
                    <a:pt x="411751" y="411751"/>
                  </a:lnTo>
                  <a:lnTo>
                    <a:pt x="0" y="411751"/>
                  </a:lnTo>
                  <a:lnTo>
                    <a:pt x="0" y="0"/>
                  </a:lnTo>
                  <a:close/>
                </a:path>
              </a:pathLst>
            </a:custGeom>
            <a:blipFill>
              <a:blip r:embed="rId4" cstate="print"/>
              <a:stretch>
                <a:fillRect/>
              </a:stretch>
            </a:blipFill>
          </p:spPr>
        </p:sp>
        <p:sp>
          <p:nvSpPr>
            <p:cNvPr id="5" name="Freeform 5"/>
            <p:cNvSpPr/>
            <p:nvPr/>
          </p:nvSpPr>
          <p:spPr>
            <a:xfrm>
              <a:off x="1002253" y="2191396"/>
              <a:ext cx="3187792" cy="3187792"/>
            </a:xfrm>
            <a:custGeom>
              <a:avLst/>
              <a:gdLst/>
              <a:ahLst/>
              <a:cxnLst/>
              <a:rect l="l" t="t" r="r" b="b"/>
              <a:pathLst>
                <a:path w="3187792" h="3187792">
                  <a:moveTo>
                    <a:pt x="0" y="0"/>
                  </a:moveTo>
                  <a:lnTo>
                    <a:pt x="3187792" y="0"/>
                  </a:lnTo>
                  <a:lnTo>
                    <a:pt x="3187792" y="3187792"/>
                  </a:lnTo>
                  <a:lnTo>
                    <a:pt x="0" y="3187792"/>
                  </a:lnTo>
                  <a:lnTo>
                    <a:pt x="0" y="0"/>
                  </a:lnTo>
                  <a:close/>
                </a:path>
              </a:pathLst>
            </a:custGeom>
            <a:blipFill>
              <a:blip r:embed="rId5" cstate="print"/>
              <a:stretch>
                <a:fillRect/>
              </a:stretch>
            </a:blipFill>
          </p:spPr>
        </p:sp>
        <p:sp>
          <p:nvSpPr>
            <p:cNvPr id="6" name="Freeform 6"/>
            <p:cNvSpPr/>
            <p:nvPr/>
          </p:nvSpPr>
          <p:spPr>
            <a:xfrm>
              <a:off x="3385166" y="4291341"/>
              <a:ext cx="1295988" cy="1376049"/>
            </a:xfrm>
            <a:custGeom>
              <a:avLst/>
              <a:gdLst/>
              <a:ahLst/>
              <a:cxnLst/>
              <a:rect l="l" t="t" r="r" b="b"/>
              <a:pathLst>
                <a:path w="1295988" h="1376049">
                  <a:moveTo>
                    <a:pt x="0" y="0"/>
                  </a:moveTo>
                  <a:lnTo>
                    <a:pt x="1295987" y="0"/>
                  </a:lnTo>
                  <a:lnTo>
                    <a:pt x="1295987" y="1376049"/>
                  </a:lnTo>
                  <a:lnTo>
                    <a:pt x="0" y="1376049"/>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0" y="4291341"/>
              <a:ext cx="1710629" cy="372062"/>
            </a:xfrm>
            <a:custGeom>
              <a:avLst/>
              <a:gdLst/>
              <a:ahLst/>
              <a:cxnLst/>
              <a:rect l="l" t="t" r="r" b="b"/>
              <a:pathLst>
                <a:path w="1710629" h="372062">
                  <a:moveTo>
                    <a:pt x="0" y="0"/>
                  </a:moveTo>
                  <a:lnTo>
                    <a:pt x="1710629" y="0"/>
                  </a:lnTo>
                  <a:lnTo>
                    <a:pt x="1710629" y="372062"/>
                  </a:lnTo>
                  <a:lnTo>
                    <a:pt x="0" y="372062"/>
                  </a:lnTo>
                  <a:lnTo>
                    <a:pt x="0" y="0"/>
                  </a:lnTo>
                  <a:close/>
                </a:path>
              </a:pathLst>
            </a:custGeom>
            <a:blipFill>
              <a:blip r:embed="rId8" cstate="print"/>
              <a:stretch>
                <a:fillRect/>
              </a:stretch>
            </a:blipFill>
          </p:spPr>
        </p:sp>
        <p:sp>
          <p:nvSpPr>
            <p:cNvPr id="8" name="Freeform 8"/>
            <p:cNvSpPr/>
            <p:nvPr/>
          </p:nvSpPr>
          <p:spPr>
            <a:xfrm>
              <a:off x="1002253" y="1665020"/>
              <a:ext cx="905368" cy="1052753"/>
            </a:xfrm>
            <a:custGeom>
              <a:avLst/>
              <a:gdLst/>
              <a:ahLst/>
              <a:cxnLst/>
              <a:rect l="l" t="t" r="r" b="b"/>
              <a:pathLst>
                <a:path w="905368" h="1052753">
                  <a:moveTo>
                    <a:pt x="0" y="0"/>
                  </a:moveTo>
                  <a:lnTo>
                    <a:pt x="905368" y="0"/>
                  </a:lnTo>
                  <a:lnTo>
                    <a:pt x="905368" y="1052753"/>
                  </a:lnTo>
                  <a:lnTo>
                    <a:pt x="0" y="1052753"/>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sp>
          <p:nvSpPr>
            <p:cNvPr id="9" name="Freeform 9"/>
            <p:cNvSpPr/>
            <p:nvPr/>
          </p:nvSpPr>
          <p:spPr>
            <a:xfrm>
              <a:off x="4782474" y="0"/>
              <a:ext cx="954158" cy="954158"/>
            </a:xfrm>
            <a:custGeom>
              <a:avLst/>
              <a:gdLst/>
              <a:ahLst/>
              <a:cxnLst/>
              <a:rect l="l" t="t" r="r" b="b"/>
              <a:pathLst>
                <a:path w="954158" h="954158">
                  <a:moveTo>
                    <a:pt x="0" y="0"/>
                  </a:moveTo>
                  <a:lnTo>
                    <a:pt x="954159" y="0"/>
                  </a:lnTo>
                  <a:lnTo>
                    <a:pt x="954159" y="954158"/>
                  </a:lnTo>
                  <a:lnTo>
                    <a:pt x="0" y="954158"/>
                  </a:lnTo>
                  <a:lnTo>
                    <a:pt x="0" y="0"/>
                  </a:lnTo>
                  <a:close/>
                </a:path>
              </a:pathLst>
            </a:custGeom>
            <a:blipFill>
              <a:blip r:embed="rId11" cstate="print"/>
              <a:stretch>
                <a:fillRect/>
              </a:stretch>
            </a:blipFill>
          </p:spPr>
        </p:sp>
      </p:grpSp>
      <p:sp>
        <p:nvSpPr>
          <p:cNvPr id="10" name="TextBox 10"/>
          <p:cNvSpPr txBox="1"/>
          <p:nvPr/>
        </p:nvSpPr>
        <p:spPr>
          <a:xfrm>
            <a:off x="731520" y="969879"/>
            <a:ext cx="5159055" cy="1523088"/>
          </a:xfrm>
          <a:prstGeom prst="rect">
            <a:avLst/>
          </a:prstGeom>
        </p:spPr>
        <p:txBody>
          <a:bodyPr lIns="0" tIns="0" rIns="0" bIns="0" rtlCol="0" anchor="t">
            <a:spAutoFit/>
          </a:bodyPr>
          <a:lstStyle/>
          <a:p>
            <a:pPr>
              <a:lnSpc>
                <a:spcPts val="6000"/>
              </a:lnSpc>
            </a:pPr>
            <a:r>
              <a:rPr lang="en-US" sz="5000">
                <a:solidFill>
                  <a:srgbClr val="373737"/>
                </a:solidFill>
                <a:latin typeface="Libre Franklin Bold"/>
              </a:rPr>
              <a:t>Öz Düzenlemeli Öğrenme</a:t>
            </a:r>
          </a:p>
        </p:txBody>
      </p:sp>
      <p:sp>
        <p:nvSpPr>
          <p:cNvPr id="11" name="TextBox 11"/>
          <p:cNvSpPr txBox="1"/>
          <p:nvPr/>
        </p:nvSpPr>
        <p:spPr>
          <a:xfrm>
            <a:off x="731520" y="5739202"/>
            <a:ext cx="3711654" cy="305459"/>
          </a:xfrm>
          <a:prstGeom prst="rect">
            <a:avLst/>
          </a:prstGeom>
        </p:spPr>
        <p:txBody>
          <a:bodyPr lIns="0" tIns="0" rIns="0" bIns="0" rtlCol="0" anchor="t">
            <a:spAutoFit/>
          </a:bodyPr>
          <a:lstStyle/>
          <a:p>
            <a:pPr>
              <a:lnSpc>
                <a:spcPts val="2520"/>
              </a:lnSpc>
            </a:pPr>
            <a:r>
              <a:rPr lang="en-US" sz="1800" u="sng">
                <a:solidFill>
                  <a:srgbClr val="373737"/>
                </a:solidFill>
                <a:latin typeface="Libre Franklin Light"/>
              </a:rPr>
              <a:t>Psk. Dan. Samet Gültürk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7F8"/>
        </a:solidFill>
        <a:effectLst/>
      </p:bgPr>
    </p:bg>
    <p:spTree>
      <p:nvGrpSpPr>
        <p:cNvPr id="1" name=""/>
        <p:cNvGrpSpPr/>
        <p:nvPr/>
      </p:nvGrpSpPr>
      <p:grpSpPr>
        <a:xfrm>
          <a:off x="0" y="0"/>
          <a:ext cx="0" cy="0"/>
          <a:chOff x="0" y="0"/>
          <a:chExt cx="0" cy="0"/>
        </a:xfrm>
      </p:grpSpPr>
      <p:grpSp>
        <p:nvGrpSpPr>
          <p:cNvPr id="2" name="Group 2"/>
          <p:cNvGrpSpPr/>
          <p:nvPr/>
        </p:nvGrpSpPr>
        <p:grpSpPr>
          <a:xfrm>
            <a:off x="731520" y="1332188"/>
            <a:ext cx="3950338" cy="4650824"/>
            <a:chOff x="0" y="0"/>
            <a:chExt cx="5267118" cy="6201099"/>
          </a:xfrm>
        </p:grpSpPr>
        <p:sp>
          <p:nvSpPr>
            <p:cNvPr id="3" name="TextBox 3"/>
            <p:cNvSpPr txBox="1"/>
            <p:nvPr/>
          </p:nvSpPr>
          <p:spPr>
            <a:xfrm>
              <a:off x="0" y="-85725"/>
              <a:ext cx="5267118" cy="1845657"/>
            </a:xfrm>
            <a:prstGeom prst="rect">
              <a:avLst/>
            </a:prstGeom>
          </p:spPr>
          <p:txBody>
            <a:bodyPr lIns="0" tIns="0" rIns="0" bIns="0" rtlCol="0" anchor="t">
              <a:spAutoFit/>
            </a:bodyPr>
            <a:lstStyle/>
            <a:p>
              <a:pPr>
                <a:lnSpc>
                  <a:spcPts val="5600"/>
                </a:lnSpc>
              </a:pPr>
              <a:r>
                <a:rPr lang="en-US" sz="4000" u="sng" spc="80">
                  <a:solidFill>
                    <a:srgbClr val="373737"/>
                  </a:solidFill>
                  <a:latin typeface="Libre Franklin Light"/>
                </a:rPr>
                <a:t>Performans Değerlendirme</a:t>
              </a:r>
            </a:p>
          </p:txBody>
        </p:sp>
        <p:sp>
          <p:nvSpPr>
            <p:cNvPr id="4" name="TextBox 4"/>
            <p:cNvSpPr txBox="1"/>
            <p:nvPr/>
          </p:nvSpPr>
          <p:spPr>
            <a:xfrm>
              <a:off x="0" y="2281350"/>
              <a:ext cx="5267118" cy="3919748"/>
            </a:xfrm>
            <a:prstGeom prst="rect">
              <a:avLst/>
            </a:prstGeom>
          </p:spPr>
          <p:txBody>
            <a:bodyPr lIns="0" tIns="0" rIns="0" bIns="0" rtlCol="0" anchor="t">
              <a:spAutoFit/>
            </a:bodyPr>
            <a:lstStyle/>
            <a:p>
              <a:pPr>
                <a:lnSpc>
                  <a:spcPts val="2379"/>
                </a:lnSpc>
              </a:pPr>
              <a:r>
                <a:rPr lang="en-US" sz="1700">
                  <a:solidFill>
                    <a:srgbClr val="373737"/>
                  </a:solidFill>
                  <a:latin typeface="Libre Franklin Light"/>
                </a:rPr>
                <a:t>Kendinizi ve ulaştığınız aşamayı değerlendirmeye aldığınız bu adımda stratejinin verimliliğini sorgulamak, kötü performansı yetenek ya da zeki eksikliği yerine kullanılan stratejinin verimsizliğine ya da uygun olmayışına yormak, bunların yanında bir de duygusal kontrolü elden bırakmamak önemli noktalar olarak karşımıza çıkmaktadır.</a:t>
              </a:r>
            </a:p>
          </p:txBody>
        </p:sp>
      </p:grpSp>
      <p:grpSp>
        <p:nvGrpSpPr>
          <p:cNvPr id="5" name="Group 5"/>
          <p:cNvGrpSpPr/>
          <p:nvPr/>
        </p:nvGrpSpPr>
        <p:grpSpPr>
          <a:xfrm>
            <a:off x="5223994" y="1568431"/>
            <a:ext cx="3798086" cy="4178338"/>
            <a:chOff x="0" y="0"/>
            <a:chExt cx="5064115" cy="5571118"/>
          </a:xfrm>
        </p:grpSpPr>
        <p:sp>
          <p:nvSpPr>
            <p:cNvPr id="6" name="Freeform 6"/>
            <p:cNvSpPr/>
            <p:nvPr/>
          </p:nvSpPr>
          <p:spPr>
            <a:xfrm>
              <a:off x="695756" y="785599"/>
              <a:ext cx="3737900" cy="3728556"/>
            </a:xfrm>
            <a:custGeom>
              <a:avLst/>
              <a:gdLst/>
              <a:ahLst/>
              <a:cxnLst/>
              <a:rect l="l" t="t" r="r" b="b"/>
              <a:pathLst>
                <a:path w="3737900" h="3728556">
                  <a:moveTo>
                    <a:pt x="0" y="0"/>
                  </a:moveTo>
                  <a:lnTo>
                    <a:pt x="3737900" y="0"/>
                  </a:lnTo>
                  <a:lnTo>
                    <a:pt x="3737900" y="3728556"/>
                  </a:lnTo>
                  <a:lnTo>
                    <a:pt x="0" y="3728556"/>
                  </a:lnTo>
                  <a:lnTo>
                    <a:pt x="0" y="0"/>
                  </a:lnTo>
                  <a:close/>
                </a:path>
              </a:pathLst>
            </a:custGeom>
            <a:blipFill>
              <a:blip r:embed="rId2" cstate="print"/>
              <a:stretch>
                <a:fillRect/>
              </a:stretch>
            </a:blipFill>
          </p:spPr>
        </p:sp>
        <p:sp>
          <p:nvSpPr>
            <p:cNvPr id="7" name="Freeform 7"/>
            <p:cNvSpPr/>
            <p:nvPr/>
          </p:nvSpPr>
          <p:spPr>
            <a:xfrm>
              <a:off x="2098491" y="0"/>
              <a:ext cx="2853326" cy="3566658"/>
            </a:xfrm>
            <a:custGeom>
              <a:avLst/>
              <a:gdLst/>
              <a:ahLst/>
              <a:cxnLst/>
              <a:rect l="l" t="t" r="r" b="b"/>
              <a:pathLst>
                <a:path w="2853326" h="3566658">
                  <a:moveTo>
                    <a:pt x="0" y="0"/>
                  </a:moveTo>
                  <a:lnTo>
                    <a:pt x="2853326" y="0"/>
                  </a:lnTo>
                  <a:lnTo>
                    <a:pt x="2853326" y="3566658"/>
                  </a:lnTo>
                  <a:lnTo>
                    <a:pt x="0" y="3566658"/>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0" y="3735030"/>
              <a:ext cx="1281928" cy="1490614"/>
            </a:xfrm>
            <a:custGeom>
              <a:avLst/>
              <a:gdLst/>
              <a:ahLst/>
              <a:cxnLst/>
              <a:rect l="l" t="t" r="r" b="b"/>
              <a:pathLst>
                <a:path w="1281928" h="1490614">
                  <a:moveTo>
                    <a:pt x="0" y="0"/>
                  </a:moveTo>
                  <a:lnTo>
                    <a:pt x="1281928" y="0"/>
                  </a:lnTo>
                  <a:lnTo>
                    <a:pt x="1281928" y="1490615"/>
                  </a:lnTo>
                  <a:lnTo>
                    <a:pt x="0" y="1490615"/>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3742710" y="1226416"/>
              <a:ext cx="1321405" cy="260978"/>
            </a:xfrm>
            <a:custGeom>
              <a:avLst/>
              <a:gdLst/>
              <a:ahLst/>
              <a:cxnLst/>
              <a:rect l="l" t="t" r="r" b="b"/>
              <a:pathLst>
                <a:path w="1321405" h="260978">
                  <a:moveTo>
                    <a:pt x="0" y="0"/>
                  </a:moveTo>
                  <a:lnTo>
                    <a:pt x="1321405" y="0"/>
                  </a:lnTo>
                  <a:lnTo>
                    <a:pt x="1321405" y="260977"/>
                  </a:lnTo>
                  <a:lnTo>
                    <a:pt x="0" y="260977"/>
                  </a:lnTo>
                  <a:lnTo>
                    <a:pt x="0" y="0"/>
                  </a:lnTo>
                  <a:close/>
                </a:path>
              </a:pathLst>
            </a:custGeom>
            <a:blipFill>
              <a:blip r:embed="rId7" cstate="print"/>
              <a:stretch>
                <a:fillRect/>
              </a:stretch>
            </a:blipFill>
          </p:spPr>
        </p:sp>
        <p:sp>
          <p:nvSpPr>
            <p:cNvPr id="10" name="Freeform 10"/>
            <p:cNvSpPr/>
            <p:nvPr/>
          </p:nvSpPr>
          <p:spPr>
            <a:xfrm>
              <a:off x="3742710" y="4880171"/>
              <a:ext cx="690947" cy="690947"/>
            </a:xfrm>
            <a:custGeom>
              <a:avLst/>
              <a:gdLst/>
              <a:ahLst/>
              <a:cxnLst/>
              <a:rect l="l" t="t" r="r" b="b"/>
              <a:pathLst>
                <a:path w="690947" h="690947">
                  <a:moveTo>
                    <a:pt x="0" y="0"/>
                  </a:moveTo>
                  <a:lnTo>
                    <a:pt x="690946" y="0"/>
                  </a:lnTo>
                  <a:lnTo>
                    <a:pt x="690946" y="690947"/>
                  </a:lnTo>
                  <a:lnTo>
                    <a:pt x="0" y="690947"/>
                  </a:lnTo>
                  <a:lnTo>
                    <a:pt x="0" y="0"/>
                  </a:lnTo>
                  <a:close/>
                </a:path>
              </a:pathLst>
            </a:custGeom>
            <a:blipFill>
              <a:blip r:embed="rId8" cstate="print"/>
              <a:stretch>
                <a:fillRect/>
              </a:stretch>
            </a:blipFill>
          </p:spPr>
        </p:sp>
        <p:sp>
          <p:nvSpPr>
            <p:cNvPr id="11" name="Freeform 11"/>
            <p:cNvSpPr/>
            <p:nvPr/>
          </p:nvSpPr>
          <p:spPr>
            <a:xfrm>
              <a:off x="1336720" y="660550"/>
              <a:ext cx="567283" cy="565865"/>
            </a:xfrm>
            <a:custGeom>
              <a:avLst/>
              <a:gdLst/>
              <a:ahLst/>
              <a:cxnLst/>
              <a:rect l="l" t="t" r="r" b="b"/>
              <a:pathLst>
                <a:path w="567283" h="565865">
                  <a:moveTo>
                    <a:pt x="0" y="0"/>
                  </a:moveTo>
                  <a:lnTo>
                    <a:pt x="567283" y="0"/>
                  </a:lnTo>
                  <a:lnTo>
                    <a:pt x="567283" y="565866"/>
                  </a:lnTo>
                  <a:lnTo>
                    <a:pt x="0" y="565866"/>
                  </a:lnTo>
                  <a:lnTo>
                    <a:pt x="0" y="0"/>
                  </a:lnTo>
                  <a:close/>
                </a:path>
              </a:pathLst>
            </a:custGeom>
            <a:blipFill>
              <a:blip r:embed="rId9" cstate="print"/>
              <a:stretch>
                <a:fillRect/>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870D9"/>
        </a:solidFill>
        <a:effectLst/>
      </p:bgPr>
    </p:bg>
    <p:spTree>
      <p:nvGrpSpPr>
        <p:cNvPr id="1" name=""/>
        <p:cNvGrpSpPr/>
        <p:nvPr/>
      </p:nvGrpSpPr>
      <p:grpSpPr>
        <a:xfrm>
          <a:off x="0" y="0"/>
          <a:ext cx="0" cy="0"/>
          <a:chOff x="0" y="0"/>
          <a:chExt cx="0" cy="0"/>
        </a:xfrm>
      </p:grpSpPr>
      <p:grpSp>
        <p:nvGrpSpPr>
          <p:cNvPr id="2" name="Group 2"/>
          <p:cNvGrpSpPr/>
          <p:nvPr/>
        </p:nvGrpSpPr>
        <p:grpSpPr>
          <a:xfrm>
            <a:off x="731520" y="1747637"/>
            <a:ext cx="4145280" cy="3819925"/>
            <a:chOff x="0" y="0"/>
            <a:chExt cx="5527040" cy="5093234"/>
          </a:xfrm>
        </p:grpSpPr>
        <p:sp>
          <p:nvSpPr>
            <p:cNvPr id="3" name="Freeform 3"/>
            <p:cNvSpPr/>
            <p:nvPr/>
          </p:nvSpPr>
          <p:spPr>
            <a:xfrm>
              <a:off x="2534427" y="1676377"/>
              <a:ext cx="2992613" cy="2992613"/>
            </a:xfrm>
            <a:custGeom>
              <a:avLst/>
              <a:gdLst/>
              <a:ahLst/>
              <a:cxnLst/>
              <a:rect l="l" t="t" r="r" b="b"/>
              <a:pathLst>
                <a:path w="2992613" h="2992613">
                  <a:moveTo>
                    <a:pt x="0" y="0"/>
                  </a:moveTo>
                  <a:lnTo>
                    <a:pt x="2992613" y="0"/>
                  </a:lnTo>
                  <a:lnTo>
                    <a:pt x="2992613" y="2992612"/>
                  </a:lnTo>
                  <a:lnTo>
                    <a:pt x="0" y="2992612"/>
                  </a:lnTo>
                  <a:lnTo>
                    <a:pt x="0" y="0"/>
                  </a:lnTo>
                  <a:close/>
                </a:path>
              </a:pathLst>
            </a:custGeom>
            <a:blipFill>
              <a:blip r:embed="rId2" cstate="print"/>
              <a:stretch>
                <a:fillRect/>
              </a:stretch>
            </a:blipFill>
          </p:spPr>
        </p:sp>
        <p:sp>
          <p:nvSpPr>
            <p:cNvPr id="4" name="Freeform 4"/>
            <p:cNvSpPr/>
            <p:nvPr/>
          </p:nvSpPr>
          <p:spPr>
            <a:xfrm>
              <a:off x="398096" y="0"/>
              <a:ext cx="4476812" cy="3809360"/>
            </a:xfrm>
            <a:custGeom>
              <a:avLst/>
              <a:gdLst/>
              <a:ahLst/>
              <a:cxnLst/>
              <a:rect l="l" t="t" r="r" b="b"/>
              <a:pathLst>
                <a:path w="4476812" h="3809360">
                  <a:moveTo>
                    <a:pt x="0" y="0"/>
                  </a:moveTo>
                  <a:lnTo>
                    <a:pt x="4476812" y="0"/>
                  </a:lnTo>
                  <a:lnTo>
                    <a:pt x="4476812" y="3809360"/>
                  </a:lnTo>
                  <a:lnTo>
                    <a:pt x="0" y="3809360"/>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695174" y="2622153"/>
              <a:ext cx="2335560" cy="2374414"/>
            </a:xfrm>
            <a:custGeom>
              <a:avLst/>
              <a:gdLst/>
              <a:ahLst/>
              <a:cxnLst/>
              <a:rect l="l" t="t" r="r" b="b"/>
              <a:pathLst>
                <a:path w="2335560" h="2374414">
                  <a:moveTo>
                    <a:pt x="0" y="0"/>
                  </a:moveTo>
                  <a:lnTo>
                    <a:pt x="2335560" y="0"/>
                  </a:lnTo>
                  <a:lnTo>
                    <a:pt x="2335560" y="2374414"/>
                  </a:lnTo>
                  <a:lnTo>
                    <a:pt x="0" y="2374414"/>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3665903" y="3904477"/>
              <a:ext cx="1022331" cy="1188757"/>
            </a:xfrm>
            <a:custGeom>
              <a:avLst/>
              <a:gdLst/>
              <a:ahLst/>
              <a:cxnLst/>
              <a:rect l="l" t="t" r="r" b="b"/>
              <a:pathLst>
                <a:path w="1022331" h="1188757">
                  <a:moveTo>
                    <a:pt x="0" y="0"/>
                  </a:moveTo>
                  <a:lnTo>
                    <a:pt x="1022331" y="0"/>
                  </a:lnTo>
                  <a:lnTo>
                    <a:pt x="1022331" y="1188757"/>
                  </a:lnTo>
                  <a:lnTo>
                    <a:pt x="0" y="1188757"/>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690765" y="482904"/>
              <a:ext cx="895738" cy="895738"/>
            </a:xfrm>
            <a:custGeom>
              <a:avLst/>
              <a:gdLst/>
              <a:ahLst/>
              <a:cxnLst/>
              <a:rect l="l" t="t" r="r" b="b"/>
              <a:pathLst>
                <a:path w="895738" h="895738">
                  <a:moveTo>
                    <a:pt x="0" y="0"/>
                  </a:moveTo>
                  <a:lnTo>
                    <a:pt x="895738" y="0"/>
                  </a:lnTo>
                  <a:lnTo>
                    <a:pt x="895738" y="895738"/>
                  </a:lnTo>
                  <a:lnTo>
                    <a:pt x="0" y="895738"/>
                  </a:lnTo>
                  <a:lnTo>
                    <a:pt x="0" y="0"/>
                  </a:lnTo>
                  <a:close/>
                </a:path>
              </a:pathLst>
            </a:custGeom>
            <a:blipFill>
              <a:blip r:embed="rId9" cstate="print"/>
              <a:stretch>
                <a:fillRect/>
              </a:stretch>
            </a:blipFill>
          </p:spPr>
        </p:sp>
        <p:sp>
          <p:nvSpPr>
            <p:cNvPr id="8" name="Freeform 8"/>
            <p:cNvSpPr/>
            <p:nvPr/>
          </p:nvSpPr>
          <p:spPr>
            <a:xfrm>
              <a:off x="0" y="759989"/>
              <a:ext cx="1235196" cy="243951"/>
            </a:xfrm>
            <a:custGeom>
              <a:avLst/>
              <a:gdLst/>
              <a:ahLst/>
              <a:cxnLst/>
              <a:rect l="l" t="t" r="r" b="b"/>
              <a:pathLst>
                <a:path w="1235196" h="243951">
                  <a:moveTo>
                    <a:pt x="0" y="0"/>
                  </a:moveTo>
                  <a:lnTo>
                    <a:pt x="1235196" y="0"/>
                  </a:lnTo>
                  <a:lnTo>
                    <a:pt x="1235196" y="243952"/>
                  </a:lnTo>
                  <a:lnTo>
                    <a:pt x="0" y="243952"/>
                  </a:lnTo>
                  <a:lnTo>
                    <a:pt x="0" y="0"/>
                  </a:lnTo>
                  <a:close/>
                </a:path>
              </a:pathLst>
            </a:custGeom>
            <a:blipFill>
              <a:blip r:embed="rId10" cstate="print"/>
              <a:stretch>
                <a:fillRect/>
              </a:stretch>
            </a:blipFill>
          </p:spPr>
        </p:sp>
      </p:grpSp>
      <p:sp>
        <p:nvSpPr>
          <p:cNvPr id="9" name="Freeform 9"/>
          <p:cNvSpPr/>
          <p:nvPr/>
        </p:nvSpPr>
        <p:spPr>
          <a:xfrm>
            <a:off x="838200" y="533400"/>
            <a:ext cx="8153400" cy="6172200"/>
          </a:xfrm>
          <a:custGeom>
            <a:avLst/>
            <a:gdLst/>
            <a:ahLst/>
            <a:cxnLst/>
            <a:rect l="l" t="t" r="r" b="b"/>
            <a:pathLst>
              <a:path w="4746757" h="2579759">
                <a:moveTo>
                  <a:pt x="0" y="0"/>
                </a:moveTo>
                <a:lnTo>
                  <a:pt x="4746757" y="0"/>
                </a:lnTo>
                <a:lnTo>
                  <a:pt x="4746757" y="2579759"/>
                </a:lnTo>
                <a:lnTo>
                  <a:pt x="0" y="2579759"/>
                </a:lnTo>
                <a:lnTo>
                  <a:pt x="0" y="0"/>
                </a:lnTo>
                <a:close/>
              </a:path>
            </a:pathLst>
          </a:custGeom>
          <a:blipFill>
            <a:blip r:embed="rId11" cstate="print"/>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5A68"/>
        </a:solidFill>
        <a:effectLst/>
      </p:bgPr>
    </p:bg>
    <p:spTree>
      <p:nvGrpSpPr>
        <p:cNvPr id="1" name=""/>
        <p:cNvGrpSpPr/>
        <p:nvPr/>
      </p:nvGrpSpPr>
      <p:grpSpPr>
        <a:xfrm>
          <a:off x="0" y="0"/>
          <a:ext cx="0" cy="0"/>
          <a:chOff x="0" y="0"/>
          <a:chExt cx="0" cy="0"/>
        </a:xfrm>
      </p:grpSpPr>
      <p:grpSp>
        <p:nvGrpSpPr>
          <p:cNvPr id="2" name="Group 2"/>
          <p:cNvGrpSpPr/>
          <p:nvPr/>
        </p:nvGrpSpPr>
        <p:grpSpPr>
          <a:xfrm>
            <a:off x="5115235" y="-904850"/>
            <a:ext cx="4014648" cy="3596614"/>
            <a:chOff x="0" y="0"/>
            <a:chExt cx="5352865" cy="4795486"/>
          </a:xfrm>
        </p:grpSpPr>
        <p:sp>
          <p:nvSpPr>
            <p:cNvPr id="3" name="Freeform 3"/>
            <p:cNvSpPr/>
            <p:nvPr/>
          </p:nvSpPr>
          <p:spPr>
            <a:xfrm>
              <a:off x="343012" y="0"/>
              <a:ext cx="4331410" cy="4331410"/>
            </a:xfrm>
            <a:custGeom>
              <a:avLst/>
              <a:gdLst/>
              <a:ahLst/>
              <a:cxnLst/>
              <a:rect l="l" t="t" r="r" b="b"/>
              <a:pathLst>
                <a:path w="4331410" h="4331410">
                  <a:moveTo>
                    <a:pt x="0" y="0"/>
                  </a:moveTo>
                  <a:lnTo>
                    <a:pt x="4331410" y="0"/>
                  </a:lnTo>
                  <a:lnTo>
                    <a:pt x="4331410" y="4331410"/>
                  </a:lnTo>
                  <a:lnTo>
                    <a:pt x="0" y="4331410"/>
                  </a:lnTo>
                  <a:lnTo>
                    <a:pt x="0" y="0"/>
                  </a:lnTo>
                  <a:close/>
                </a:path>
              </a:pathLst>
            </a:custGeom>
            <a:blipFill>
              <a:blip r:embed="rId2" cstate="print"/>
              <a:stretch>
                <a:fillRect t="-1181" r="-2362" b="-1181"/>
              </a:stretch>
            </a:blipFill>
          </p:spPr>
        </p:sp>
        <p:sp>
          <p:nvSpPr>
            <p:cNvPr id="4" name="Freeform 4"/>
            <p:cNvSpPr/>
            <p:nvPr/>
          </p:nvSpPr>
          <p:spPr>
            <a:xfrm>
              <a:off x="3140757" y="731683"/>
              <a:ext cx="2212107" cy="2668112"/>
            </a:xfrm>
            <a:custGeom>
              <a:avLst/>
              <a:gdLst/>
              <a:ahLst/>
              <a:cxnLst/>
              <a:rect l="l" t="t" r="r" b="b"/>
              <a:pathLst>
                <a:path w="2212107" h="2668112">
                  <a:moveTo>
                    <a:pt x="0" y="0"/>
                  </a:moveTo>
                  <a:lnTo>
                    <a:pt x="2212108" y="0"/>
                  </a:lnTo>
                  <a:lnTo>
                    <a:pt x="2212108" y="2668112"/>
                  </a:lnTo>
                  <a:lnTo>
                    <a:pt x="0" y="266811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542944" y="861679"/>
              <a:ext cx="1019844" cy="1019844"/>
            </a:xfrm>
            <a:custGeom>
              <a:avLst/>
              <a:gdLst/>
              <a:ahLst/>
              <a:cxnLst/>
              <a:rect l="l" t="t" r="r" b="b"/>
              <a:pathLst>
                <a:path w="1019844" h="1019844">
                  <a:moveTo>
                    <a:pt x="0" y="0"/>
                  </a:moveTo>
                  <a:lnTo>
                    <a:pt x="1019844" y="0"/>
                  </a:lnTo>
                  <a:lnTo>
                    <a:pt x="1019844" y="1019844"/>
                  </a:lnTo>
                  <a:lnTo>
                    <a:pt x="0" y="1019844"/>
                  </a:lnTo>
                  <a:lnTo>
                    <a:pt x="0" y="0"/>
                  </a:lnTo>
                  <a:close/>
                </a:path>
              </a:pathLst>
            </a:custGeom>
            <a:blipFill>
              <a:blip r:embed="rId5" cstate="print"/>
              <a:stretch>
                <a:fillRect/>
              </a:stretch>
            </a:blipFill>
          </p:spPr>
        </p:sp>
        <p:sp>
          <p:nvSpPr>
            <p:cNvPr id="6" name="Freeform 6"/>
            <p:cNvSpPr/>
            <p:nvPr/>
          </p:nvSpPr>
          <p:spPr>
            <a:xfrm>
              <a:off x="0" y="2978290"/>
              <a:ext cx="1562788" cy="1817195"/>
            </a:xfrm>
            <a:custGeom>
              <a:avLst/>
              <a:gdLst/>
              <a:ahLst/>
              <a:cxnLst/>
              <a:rect l="l" t="t" r="r" b="b"/>
              <a:pathLst>
                <a:path w="1562788" h="1817195">
                  <a:moveTo>
                    <a:pt x="0" y="0"/>
                  </a:moveTo>
                  <a:lnTo>
                    <a:pt x="1562788" y="0"/>
                  </a:lnTo>
                  <a:lnTo>
                    <a:pt x="1562788" y="1817196"/>
                  </a:lnTo>
                  <a:lnTo>
                    <a:pt x="0" y="1817196"/>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grpSp>
      <p:sp>
        <p:nvSpPr>
          <p:cNvPr id="8" name="TextBox 8"/>
          <p:cNvSpPr txBox="1"/>
          <p:nvPr/>
        </p:nvSpPr>
        <p:spPr>
          <a:xfrm>
            <a:off x="731520" y="750582"/>
            <a:ext cx="3560059" cy="1405674"/>
          </a:xfrm>
          <a:prstGeom prst="rect">
            <a:avLst/>
          </a:prstGeom>
        </p:spPr>
        <p:txBody>
          <a:bodyPr lIns="0" tIns="0" rIns="0" bIns="0" rtlCol="0" anchor="t">
            <a:spAutoFit/>
          </a:bodyPr>
          <a:lstStyle/>
          <a:p>
            <a:pPr>
              <a:lnSpc>
                <a:spcPts val="5600"/>
              </a:lnSpc>
            </a:pPr>
            <a:r>
              <a:rPr lang="en-US" sz="4000" u="sng" spc="80">
                <a:solidFill>
                  <a:srgbClr val="FFF7F8"/>
                </a:solidFill>
                <a:latin typeface="Libre Franklin Light"/>
              </a:rPr>
              <a:t>Zimmerman(2002)</a:t>
            </a:r>
          </a:p>
        </p:txBody>
      </p:sp>
      <p:pic>
        <p:nvPicPr>
          <p:cNvPr id="1026" name="Picture 2"/>
          <p:cNvPicPr>
            <a:picLocks noChangeAspect="1" noChangeArrowheads="1"/>
          </p:cNvPicPr>
          <p:nvPr/>
        </p:nvPicPr>
        <p:blipFill>
          <a:blip r:embed="rId8" cstate="print"/>
          <a:srcRect/>
          <a:stretch>
            <a:fillRect/>
          </a:stretch>
        </p:blipFill>
        <p:spPr bwMode="auto">
          <a:xfrm>
            <a:off x="1676400" y="2133600"/>
            <a:ext cx="6145212" cy="49339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870D9"/>
        </a:solidFill>
        <a:effectLst/>
      </p:bgPr>
    </p:bg>
    <p:spTree>
      <p:nvGrpSpPr>
        <p:cNvPr id="1" name=""/>
        <p:cNvGrpSpPr/>
        <p:nvPr/>
      </p:nvGrpSpPr>
      <p:grpSpPr>
        <a:xfrm>
          <a:off x="0" y="0"/>
          <a:ext cx="0" cy="0"/>
          <a:chOff x="0" y="0"/>
          <a:chExt cx="0" cy="0"/>
        </a:xfrm>
      </p:grpSpPr>
      <p:sp>
        <p:nvSpPr>
          <p:cNvPr id="2" name="TextBox 2"/>
          <p:cNvSpPr txBox="1"/>
          <p:nvPr/>
        </p:nvSpPr>
        <p:spPr>
          <a:xfrm>
            <a:off x="1248950" y="4669744"/>
            <a:ext cx="7255700" cy="1968500"/>
          </a:xfrm>
          <a:prstGeom prst="rect">
            <a:avLst/>
          </a:prstGeom>
        </p:spPr>
        <p:txBody>
          <a:bodyPr lIns="0" tIns="0" rIns="0" bIns="0" rtlCol="0" anchor="t">
            <a:spAutoFit/>
          </a:bodyPr>
          <a:lstStyle/>
          <a:p>
            <a:pPr algn="ctr">
              <a:lnSpc>
                <a:spcPts val="5200"/>
              </a:lnSpc>
            </a:pPr>
            <a:r>
              <a:rPr lang="en-US" sz="4000">
                <a:solidFill>
                  <a:srgbClr val="FFF7F8"/>
                </a:solidFill>
                <a:latin typeface="Libre Franklin Bold"/>
              </a:rPr>
              <a:t>Kişinin kendi öğrenme çevresini anlayabilme ve düzenleyebilme kapasitesidir.</a:t>
            </a:r>
          </a:p>
        </p:txBody>
      </p:sp>
      <p:grpSp>
        <p:nvGrpSpPr>
          <p:cNvPr id="3" name="Group 3"/>
          <p:cNvGrpSpPr/>
          <p:nvPr/>
        </p:nvGrpSpPr>
        <p:grpSpPr>
          <a:xfrm>
            <a:off x="1060375" y="929809"/>
            <a:ext cx="7632851" cy="3529186"/>
            <a:chOff x="0" y="0"/>
            <a:chExt cx="10177135" cy="4705582"/>
          </a:xfrm>
        </p:grpSpPr>
        <p:sp>
          <p:nvSpPr>
            <p:cNvPr id="4" name="Freeform 4"/>
            <p:cNvSpPr/>
            <p:nvPr/>
          </p:nvSpPr>
          <p:spPr>
            <a:xfrm>
              <a:off x="2884621" y="1618191"/>
              <a:ext cx="3087390" cy="3087390"/>
            </a:xfrm>
            <a:custGeom>
              <a:avLst/>
              <a:gdLst/>
              <a:ahLst/>
              <a:cxnLst/>
              <a:rect l="l" t="t" r="r" b="b"/>
              <a:pathLst>
                <a:path w="3087390" h="3087390">
                  <a:moveTo>
                    <a:pt x="0" y="0"/>
                  </a:moveTo>
                  <a:lnTo>
                    <a:pt x="3087391" y="0"/>
                  </a:lnTo>
                  <a:lnTo>
                    <a:pt x="3087391" y="3087391"/>
                  </a:lnTo>
                  <a:lnTo>
                    <a:pt x="0" y="3087391"/>
                  </a:lnTo>
                  <a:lnTo>
                    <a:pt x="0" y="0"/>
                  </a:lnTo>
                  <a:close/>
                </a:path>
              </a:pathLst>
            </a:custGeom>
            <a:blipFill>
              <a:blip r:embed="rId2" cstate="print"/>
              <a:stretch>
                <a:fillRect/>
              </a:stretch>
            </a:blipFill>
          </p:spPr>
        </p:sp>
        <p:sp>
          <p:nvSpPr>
            <p:cNvPr id="5" name="Freeform 5"/>
            <p:cNvSpPr/>
            <p:nvPr/>
          </p:nvSpPr>
          <p:spPr>
            <a:xfrm>
              <a:off x="5073709" y="653085"/>
              <a:ext cx="1209893" cy="1406852"/>
            </a:xfrm>
            <a:custGeom>
              <a:avLst/>
              <a:gdLst/>
              <a:ahLst/>
              <a:cxnLst/>
              <a:rect l="l" t="t" r="r" b="b"/>
              <a:pathLst>
                <a:path w="1209893" h="1406852">
                  <a:moveTo>
                    <a:pt x="0" y="0"/>
                  </a:moveTo>
                  <a:lnTo>
                    <a:pt x="1209893" y="0"/>
                  </a:lnTo>
                  <a:lnTo>
                    <a:pt x="1209893" y="1406852"/>
                  </a:lnTo>
                  <a:lnTo>
                    <a:pt x="0" y="140685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683772" y="0"/>
              <a:ext cx="3389937" cy="3161887"/>
            </a:xfrm>
            <a:custGeom>
              <a:avLst/>
              <a:gdLst/>
              <a:ahLst/>
              <a:cxnLst/>
              <a:rect l="l" t="t" r="r" b="b"/>
              <a:pathLst>
                <a:path w="3389937" h="3161887">
                  <a:moveTo>
                    <a:pt x="0" y="0"/>
                  </a:moveTo>
                  <a:lnTo>
                    <a:pt x="3389937" y="0"/>
                  </a:lnTo>
                  <a:lnTo>
                    <a:pt x="3389937" y="3161887"/>
                  </a:lnTo>
                  <a:lnTo>
                    <a:pt x="0" y="3161887"/>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0" y="600628"/>
              <a:ext cx="1116112" cy="1185061"/>
            </a:xfrm>
            <a:custGeom>
              <a:avLst/>
              <a:gdLst/>
              <a:ahLst/>
              <a:cxnLst/>
              <a:rect l="l" t="t" r="r" b="b"/>
              <a:pathLst>
                <a:path w="1116112" h="1185061">
                  <a:moveTo>
                    <a:pt x="0" y="0"/>
                  </a:moveTo>
                  <a:lnTo>
                    <a:pt x="1116112" y="0"/>
                  </a:lnTo>
                  <a:lnTo>
                    <a:pt x="1116112" y="1185061"/>
                  </a:lnTo>
                  <a:lnTo>
                    <a:pt x="0" y="1185061"/>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47952" y="653085"/>
              <a:ext cx="498522" cy="498522"/>
            </a:xfrm>
            <a:custGeom>
              <a:avLst/>
              <a:gdLst/>
              <a:ahLst/>
              <a:cxnLst/>
              <a:rect l="l" t="t" r="r" b="b"/>
              <a:pathLst>
                <a:path w="498522" h="498522">
                  <a:moveTo>
                    <a:pt x="0" y="0"/>
                  </a:moveTo>
                  <a:lnTo>
                    <a:pt x="498522" y="0"/>
                  </a:lnTo>
                  <a:lnTo>
                    <a:pt x="498522" y="498522"/>
                  </a:lnTo>
                  <a:lnTo>
                    <a:pt x="0" y="498522"/>
                  </a:lnTo>
                  <a:lnTo>
                    <a:pt x="0" y="0"/>
                  </a:lnTo>
                  <a:close/>
                </a:path>
              </a:pathLst>
            </a:custGeom>
            <a:blipFill>
              <a:blip r:embed="rId9" cstate="print"/>
              <a:stretch>
                <a:fillRect/>
              </a:stretch>
            </a:blipFill>
          </p:spPr>
        </p:sp>
        <p:sp>
          <p:nvSpPr>
            <p:cNvPr id="9" name="Freeform 9"/>
            <p:cNvSpPr/>
            <p:nvPr/>
          </p:nvSpPr>
          <p:spPr>
            <a:xfrm rot="5400000">
              <a:off x="5160201" y="1966341"/>
              <a:ext cx="1623621" cy="3239144"/>
            </a:xfrm>
            <a:custGeom>
              <a:avLst/>
              <a:gdLst/>
              <a:ahLst/>
              <a:cxnLst/>
              <a:rect l="l" t="t" r="r" b="b"/>
              <a:pathLst>
                <a:path w="1623621" h="3239144">
                  <a:moveTo>
                    <a:pt x="0" y="0"/>
                  </a:moveTo>
                  <a:lnTo>
                    <a:pt x="1623621" y="0"/>
                  </a:lnTo>
                  <a:lnTo>
                    <a:pt x="1623621" y="3239143"/>
                  </a:lnTo>
                  <a:lnTo>
                    <a:pt x="0" y="3239143"/>
                  </a:lnTo>
                  <a:lnTo>
                    <a:pt x="0" y="0"/>
                  </a:lnTo>
                  <a:close/>
                </a:path>
              </a:pathLst>
            </a:custGeom>
            <a:blipFill>
              <a:blip r:embed="rId10" cstate="print"/>
              <a:stretch>
                <a:fillRect/>
              </a:stretch>
            </a:blipFill>
          </p:spPr>
        </p:sp>
        <p:sp>
          <p:nvSpPr>
            <p:cNvPr id="10" name="Freeform 10"/>
            <p:cNvSpPr/>
            <p:nvPr/>
          </p:nvSpPr>
          <p:spPr>
            <a:xfrm>
              <a:off x="6116944" y="1193159"/>
              <a:ext cx="3287406" cy="3161887"/>
            </a:xfrm>
            <a:custGeom>
              <a:avLst/>
              <a:gdLst/>
              <a:ahLst/>
              <a:cxnLst/>
              <a:rect l="l" t="t" r="r" b="b"/>
              <a:pathLst>
                <a:path w="3287406" h="3161887">
                  <a:moveTo>
                    <a:pt x="0" y="0"/>
                  </a:moveTo>
                  <a:lnTo>
                    <a:pt x="3287405" y="0"/>
                  </a:lnTo>
                  <a:lnTo>
                    <a:pt x="3287405" y="3161886"/>
                  </a:lnTo>
                  <a:lnTo>
                    <a:pt x="0" y="3161886"/>
                  </a:lnTo>
                  <a:lnTo>
                    <a:pt x="0" y="0"/>
                  </a:lnTo>
                  <a:close/>
                </a:path>
              </a:pathLst>
            </a:custGeom>
            <a:blipFill>
              <a:blip r:embed="rId11" cstate="print">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9746462" y="2343430"/>
              <a:ext cx="430672" cy="430672"/>
            </a:xfrm>
            <a:custGeom>
              <a:avLst/>
              <a:gdLst/>
              <a:ahLst/>
              <a:cxnLst/>
              <a:rect l="l" t="t" r="r" b="b"/>
              <a:pathLst>
                <a:path w="430672" h="430672">
                  <a:moveTo>
                    <a:pt x="0" y="0"/>
                  </a:moveTo>
                  <a:lnTo>
                    <a:pt x="430673" y="0"/>
                  </a:lnTo>
                  <a:lnTo>
                    <a:pt x="430673" y="430672"/>
                  </a:lnTo>
                  <a:lnTo>
                    <a:pt x="0" y="430672"/>
                  </a:lnTo>
                  <a:lnTo>
                    <a:pt x="0" y="0"/>
                  </a:lnTo>
                  <a:close/>
                </a:path>
              </a:pathLst>
            </a:custGeom>
            <a:blipFill>
              <a:blip r:embed="rId13" cstate="print"/>
              <a:stretch>
                <a:fillRect/>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5A68"/>
        </a:solidFill>
        <a:effectLst/>
      </p:bgPr>
    </p:bg>
    <p:spTree>
      <p:nvGrpSpPr>
        <p:cNvPr id="1" name=""/>
        <p:cNvGrpSpPr/>
        <p:nvPr/>
      </p:nvGrpSpPr>
      <p:grpSpPr>
        <a:xfrm>
          <a:off x="0" y="0"/>
          <a:ext cx="0" cy="0"/>
          <a:chOff x="0" y="0"/>
          <a:chExt cx="0" cy="0"/>
        </a:xfrm>
      </p:grpSpPr>
      <p:sp>
        <p:nvSpPr>
          <p:cNvPr id="2" name="TextBox 2"/>
          <p:cNvSpPr txBox="1"/>
          <p:nvPr/>
        </p:nvSpPr>
        <p:spPr>
          <a:xfrm>
            <a:off x="1104432" y="4410190"/>
            <a:ext cx="7544737" cy="1847215"/>
          </a:xfrm>
          <a:prstGeom prst="rect">
            <a:avLst/>
          </a:prstGeom>
        </p:spPr>
        <p:txBody>
          <a:bodyPr lIns="0" tIns="0" rIns="0" bIns="0" rtlCol="0" anchor="t">
            <a:spAutoFit/>
          </a:bodyPr>
          <a:lstStyle/>
          <a:p>
            <a:pPr algn="ctr">
              <a:lnSpc>
                <a:spcPts val="4940"/>
              </a:lnSpc>
            </a:pPr>
            <a:r>
              <a:rPr lang="en-US" sz="3800">
                <a:solidFill>
                  <a:srgbClr val="FFF7F8"/>
                </a:solidFill>
                <a:latin typeface="Libre Franklin Bold"/>
              </a:rPr>
              <a:t>Hedef belirleme, kendini izleme, eğitme ve ödüllendirme gibi süreçler içerir.</a:t>
            </a:r>
          </a:p>
        </p:txBody>
      </p:sp>
      <p:grpSp>
        <p:nvGrpSpPr>
          <p:cNvPr id="3" name="Group 3"/>
          <p:cNvGrpSpPr/>
          <p:nvPr/>
        </p:nvGrpSpPr>
        <p:grpSpPr>
          <a:xfrm>
            <a:off x="1726273" y="1254768"/>
            <a:ext cx="6301053" cy="2963932"/>
            <a:chOff x="0" y="0"/>
            <a:chExt cx="8401404" cy="3951910"/>
          </a:xfrm>
        </p:grpSpPr>
        <p:sp>
          <p:nvSpPr>
            <p:cNvPr id="4" name="Freeform 4"/>
            <p:cNvSpPr/>
            <p:nvPr/>
          </p:nvSpPr>
          <p:spPr>
            <a:xfrm>
              <a:off x="1839509" y="1038094"/>
              <a:ext cx="2913815" cy="2913815"/>
            </a:xfrm>
            <a:custGeom>
              <a:avLst/>
              <a:gdLst/>
              <a:ahLst/>
              <a:cxnLst/>
              <a:rect l="l" t="t" r="r" b="b"/>
              <a:pathLst>
                <a:path w="2913815" h="2913815">
                  <a:moveTo>
                    <a:pt x="0" y="0"/>
                  </a:moveTo>
                  <a:lnTo>
                    <a:pt x="2913815" y="0"/>
                  </a:lnTo>
                  <a:lnTo>
                    <a:pt x="2913815" y="2913816"/>
                  </a:lnTo>
                  <a:lnTo>
                    <a:pt x="0" y="2913816"/>
                  </a:lnTo>
                  <a:lnTo>
                    <a:pt x="0" y="0"/>
                  </a:lnTo>
                  <a:close/>
                </a:path>
              </a:pathLst>
            </a:custGeom>
            <a:blipFill>
              <a:blip r:embed="rId2" cstate="print"/>
              <a:stretch>
                <a:fillRect/>
              </a:stretch>
            </a:blipFill>
          </p:spPr>
        </p:sp>
        <p:sp>
          <p:nvSpPr>
            <p:cNvPr id="5" name="Freeform 5"/>
            <p:cNvSpPr/>
            <p:nvPr/>
          </p:nvSpPr>
          <p:spPr>
            <a:xfrm>
              <a:off x="2625392" y="1823977"/>
              <a:ext cx="4255864" cy="2127932"/>
            </a:xfrm>
            <a:custGeom>
              <a:avLst/>
              <a:gdLst/>
              <a:ahLst/>
              <a:cxnLst/>
              <a:rect l="l" t="t" r="r" b="b"/>
              <a:pathLst>
                <a:path w="4255864" h="2127932">
                  <a:moveTo>
                    <a:pt x="0" y="0"/>
                  </a:moveTo>
                  <a:lnTo>
                    <a:pt x="4255864" y="0"/>
                  </a:lnTo>
                  <a:lnTo>
                    <a:pt x="4255864" y="2127933"/>
                  </a:lnTo>
                  <a:lnTo>
                    <a:pt x="0" y="2127933"/>
                  </a:lnTo>
                  <a:lnTo>
                    <a:pt x="0" y="0"/>
                  </a:lnTo>
                  <a:close/>
                </a:path>
              </a:pathLst>
            </a:custGeom>
            <a:blipFill>
              <a:blip r:embed="rId3" cstate="print"/>
              <a:stretch>
                <a:fillRect/>
              </a:stretch>
            </a:blipFill>
          </p:spPr>
        </p:sp>
        <p:sp>
          <p:nvSpPr>
            <p:cNvPr id="6" name="Freeform 6"/>
            <p:cNvSpPr/>
            <p:nvPr/>
          </p:nvSpPr>
          <p:spPr>
            <a:xfrm>
              <a:off x="0" y="0"/>
              <a:ext cx="3555055" cy="2495002"/>
            </a:xfrm>
            <a:custGeom>
              <a:avLst/>
              <a:gdLst/>
              <a:ahLst/>
              <a:cxnLst/>
              <a:rect l="l" t="t" r="r" b="b"/>
              <a:pathLst>
                <a:path w="3555055" h="2495002">
                  <a:moveTo>
                    <a:pt x="0" y="0"/>
                  </a:moveTo>
                  <a:lnTo>
                    <a:pt x="3555055" y="0"/>
                  </a:lnTo>
                  <a:lnTo>
                    <a:pt x="3555055" y="2495002"/>
                  </a:lnTo>
                  <a:lnTo>
                    <a:pt x="0" y="2495002"/>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4360383" y="437455"/>
              <a:ext cx="1033100" cy="1201279"/>
            </a:xfrm>
            <a:custGeom>
              <a:avLst/>
              <a:gdLst/>
              <a:ahLst/>
              <a:cxnLst/>
              <a:rect l="l" t="t" r="r" b="b"/>
              <a:pathLst>
                <a:path w="1033100" h="1201279">
                  <a:moveTo>
                    <a:pt x="0" y="0"/>
                  </a:moveTo>
                  <a:lnTo>
                    <a:pt x="1033099" y="0"/>
                  </a:lnTo>
                  <a:lnTo>
                    <a:pt x="1033099" y="1201279"/>
                  </a:lnTo>
                  <a:lnTo>
                    <a:pt x="0" y="1201279"/>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5989437" y="761783"/>
              <a:ext cx="2317066" cy="2484184"/>
            </a:xfrm>
            <a:custGeom>
              <a:avLst/>
              <a:gdLst/>
              <a:ahLst/>
              <a:cxnLst/>
              <a:rect l="l" t="t" r="r" b="b"/>
              <a:pathLst>
                <a:path w="2317066" h="2484184">
                  <a:moveTo>
                    <a:pt x="0" y="0"/>
                  </a:moveTo>
                  <a:lnTo>
                    <a:pt x="2317066" y="0"/>
                  </a:lnTo>
                  <a:lnTo>
                    <a:pt x="2317066" y="2484184"/>
                  </a:lnTo>
                  <a:lnTo>
                    <a:pt x="0" y="2484184"/>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9" name="Freeform 9"/>
            <p:cNvSpPr/>
            <p:nvPr/>
          </p:nvSpPr>
          <p:spPr>
            <a:xfrm rot="-5400000">
              <a:off x="7502448" y="780591"/>
              <a:ext cx="1501388" cy="296524"/>
            </a:xfrm>
            <a:custGeom>
              <a:avLst/>
              <a:gdLst/>
              <a:ahLst/>
              <a:cxnLst/>
              <a:rect l="l" t="t" r="r" b="b"/>
              <a:pathLst>
                <a:path w="1501388" h="296524">
                  <a:moveTo>
                    <a:pt x="0" y="0"/>
                  </a:moveTo>
                  <a:lnTo>
                    <a:pt x="1501388" y="0"/>
                  </a:lnTo>
                  <a:lnTo>
                    <a:pt x="1501388" y="296524"/>
                  </a:lnTo>
                  <a:lnTo>
                    <a:pt x="0" y="296524"/>
                  </a:lnTo>
                  <a:lnTo>
                    <a:pt x="0" y="0"/>
                  </a:lnTo>
                  <a:close/>
                </a:path>
              </a:pathLst>
            </a:custGeom>
            <a:blipFill>
              <a:blip r:embed="rId10" cstate="print"/>
              <a:stretch>
                <a:fillRect/>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7F8"/>
        </a:solidFill>
        <a:effectLst/>
      </p:bgPr>
    </p:bg>
    <p:spTree>
      <p:nvGrpSpPr>
        <p:cNvPr id="1" name=""/>
        <p:cNvGrpSpPr/>
        <p:nvPr/>
      </p:nvGrpSpPr>
      <p:grpSpPr>
        <a:xfrm>
          <a:off x="0" y="0"/>
          <a:ext cx="0" cy="0"/>
          <a:chOff x="0" y="0"/>
          <a:chExt cx="0" cy="0"/>
        </a:xfrm>
      </p:grpSpPr>
      <p:sp>
        <p:nvSpPr>
          <p:cNvPr id="2" name="TextBox 2"/>
          <p:cNvSpPr txBox="1"/>
          <p:nvPr/>
        </p:nvSpPr>
        <p:spPr>
          <a:xfrm>
            <a:off x="5533540" y="2911901"/>
            <a:ext cx="3488540" cy="1405674"/>
          </a:xfrm>
          <a:prstGeom prst="rect">
            <a:avLst/>
          </a:prstGeom>
        </p:spPr>
        <p:txBody>
          <a:bodyPr lIns="0" tIns="0" rIns="0" bIns="0" rtlCol="0" anchor="t">
            <a:spAutoFit/>
          </a:bodyPr>
          <a:lstStyle/>
          <a:p>
            <a:pPr>
              <a:lnSpc>
                <a:spcPts val="5600"/>
              </a:lnSpc>
            </a:pPr>
            <a:r>
              <a:rPr lang="en-US" sz="4000" u="sng" spc="80">
                <a:solidFill>
                  <a:srgbClr val="373737"/>
                </a:solidFill>
                <a:latin typeface="Libre Franklin Light"/>
              </a:rPr>
              <a:t>Bileşenleri nelerdir?</a:t>
            </a:r>
          </a:p>
        </p:txBody>
      </p:sp>
      <p:grpSp>
        <p:nvGrpSpPr>
          <p:cNvPr id="3" name="Group 3"/>
          <p:cNvGrpSpPr/>
          <p:nvPr/>
        </p:nvGrpSpPr>
        <p:grpSpPr>
          <a:xfrm>
            <a:off x="731520" y="1422484"/>
            <a:ext cx="4145280" cy="4470232"/>
            <a:chOff x="0" y="0"/>
            <a:chExt cx="5527040" cy="5960309"/>
          </a:xfrm>
        </p:grpSpPr>
        <p:sp>
          <p:nvSpPr>
            <p:cNvPr id="4" name="Freeform 4"/>
            <p:cNvSpPr/>
            <p:nvPr/>
          </p:nvSpPr>
          <p:spPr>
            <a:xfrm>
              <a:off x="1133476" y="1606960"/>
              <a:ext cx="1953861" cy="3897977"/>
            </a:xfrm>
            <a:custGeom>
              <a:avLst/>
              <a:gdLst/>
              <a:ahLst/>
              <a:cxnLst/>
              <a:rect l="l" t="t" r="r" b="b"/>
              <a:pathLst>
                <a:path w="1953861" h="3897977">
                  <a:moveTo>
                    <a:pt x="0" y="0"/>
                  </a:moveTo>
                  <a:lnTo>
                    <a:pt x="1953861" y="0"/>
                  </a:lnTo>
                  <a:lnTo>
                    <a:pt x="1953861" y="3897977"/>
                  </a:lnTo>
                  <a:lnTo>
                    <a:pt x="0" y="3897977"/>
                  </a:lnTo>
                  <a:lnTo>
                    <a:pt x="0" y="0"/>
                  </a:lnTo>
                  <a:close/>
                </a:path>
              </a:pathLst>
            </a:custGeom>
            <a:blipFill>
              <a:blip r:embed="rId2" cstate="print"/>
              <a:stretch>
                <a:fillRect/>
              </a:stretch>
            </a:blipFill>
          </p:spPr>
        </p:sp>
        <p:sp>
          <p:nvSpPr>
            <p:cNvPr id="5" name="Freeform 5"/>
            <p:cNvSpPr/>
            <p:nvPr/>
          </p:nvSpPr>
          <p:spPr>
            <a:xfrm>
              <a:off x="379836" y="682391"/>
              <a:ext cx="2276646" cy="2044842"/>
            </a:xfrm>
            <a:custGeom>
              <a:avLst/>
              <a:gdLst/>
              <a:ahLst/>
              <a:cxnLst/>
              <a:rect l="l" t="t" r="r" b="b"/>
              <a:pathLst>
                <a:path w="2276646" h="2044842">
                  <a:moveTo>
                    <a:pt x="0" y="0"/>
                  </a:moveTo>
                  <a:lnTo>
                    <a:pt x="2276646" y="0"/>
                  </a:lnTo>
                  <a:lnTo>
                    <a:pt x="2276646" y="2044842"/>
                  </a:lnTo>
                  <a:lnTo>
                    <a:pt x="0" y="204484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6" name="Freeform 6"/>
            <p:cNvSpPr/>
            <p:nvPr/>
          </p:nvSpPr>
          <p:spPr>
            <a:xfrm rot="-10800000">
              <a:off x="3083888" y="600467"/>
              <a:ext cx="1911224" cy="3812917"/>
            </a:xfrm>
            <a:custGeom>
              <a:avLst/>
              <a:gdLst/>
              <a:ahLst/>
              <a:cxnLst/>
              <a:rect l="l" t="t" r="r" b="b"/>
              <a:pathLst>
                <a:path w="1911224" h="3812917">
                  <a:moveTo>
                    <a:pt x="0" y="0"/>
                  </a:moveTo>
                  <a:lnTo>
                    <a:pt x="1911224" y="0"/>
                  </a:lnTo>
                  <a:lnTo>
                    <a:pt x="1911224" y="3812917"/>
                  </a:lnTo>
                  <a:lnTo>
                    <a:pt x="0" y="3812917"/>
                  </a:lnTo>
                  <a:lnTo>
                    <a:pt x="0" y="0"/>
                  </a:lnTo>
                  <a:close/>
                </a:path>
              </a:pathLst>
            </a:custGeom>
            <a:blipFill>
              <a:blip r:embed="rId5" cstate="print"/>
              <a:stretch>
                <a:fillRect/>
              </a:stretch>
            </a:blipFill>
          </p:spPr>
        </p:sp>
        <p:sp>
          <p:nvSpPr>
            <p:cNvPr id="7" name="Freeform 7"/>
            <p:cNvSpPr/>
            <p:nvPr/>
          </p:nvSpPr>
          <p:spPr>
            <a:xfrm>
              <a:off x="379836" y="4199644"/>
              <a:ext cx="1282701" cy="278988"/>
            </a:xfrm>
            <a:custGeom>
              <a:avLst/>
              <a:gdLst/>
              <a:ahLst/>
              <a:cxnLst/>
              <a:rect l="l" t="t" r="r" b="b"/>
              <a:pathLst>
                <a:path w="1282701" h="278988">
                  <a:moveTo>
                    <a:pt x="0" y="0"/>
                  </a:moveTo>
                  <a:lnTo>
                    <a:pt x="1282702" y="0"/>
                  </a:lnTo>
                  <a:lnTo>
                    <a:pt x="1282702" y="278988"/>
                  </a:lnTo>
                  <a:lnTo>
                    <a:pt x="0" y="278988"/>
                  </a:lnTo>
                  <a:lnTo>
                    <a:pt x="0" y="0"/>
                  </a:lnTo>
                  <a:close/>
                </a:path>
              </a:pathLst>
            </a:custGeom>
            <a:blipFill>
              <a:blip r:embed="rId6" cstate="print"/>
              <a:stretch>
                <a:fillRect/>
              </a:stretch>
            </a:blipFill>
          </p:spPr>
        </p:sp>
        <p:sp>
          <p:nvSpPr>
            <p:cNvPr id="8" name="Freeform 8"/>
            <p:cNvSpPr/>
            <p:nvPr/>
          </p:nvSpPr>
          <p:spPr>
            <a:xfrm>
              <a:off x="3746702" y="4757619"/>
              <a:ext cx="1339027" cy="1202689"/>
            </a:xfrm>
            <a:custGeom>
              <a:avLst/>
              <a:gdLst/>
              <a:ahLst/>
              <a:cxnLst/>
              <a:rect l="l" t="t" r="r" b="b"/>
              <a:pathLst>
                <a:path w="1339027" h="1202689">
                  <a:moveTo>
                    <a:pt x="0" y="0"/>
                  </a:moveTo>
                  <a:lnTo>
                    <a:pt x="1339027" y="0"/>
                  </a:lnTo>
                  <a:lnTo>
                    <a:pt x="1339027" y="1202690"/>
                  </a:lnTo>
                  <a:lnTo>
                    <a:pt x="0" y="1202690"/>
                  </a:lnTo>
                  <a:lnTo>
                    <a:pt x="0" y="0"/>
                  </a:lnTo>
                  <a:close/>
                </a:path>
              </a:pathLst>
            </a:custGeom>
            <a:blipFill>
              <a:blip r:embed="rId7" cstate="print">
                <a:extLst>
                  <a:ext uri="{96DAC541-7B7A-43D3-8B79-37D633B846F1}">
                    <asvg:svgBlip xmlns:asvg="http://schemas.microsoft.com/office/drawing/2016/SVG/main" xmlns="" r:embed="rId4"/>
                  </a:ext>
                </a:extLst>
              </a:blip>
              <a:stretch>
                <a:fillRect/>
              </a:stretch>
            </a:blipFill>
          </p:spPr>
        </p:sp>
        <p:sp>
          <p:nvSpPr>
            <p:cNvPr id="9" name="Freeform 9"/>
            <p:cNvSpPr/>
            <p:nvPr/>
          </p:nvSpPr>
          <p:spPr>
            <a:xfrm>
              <a:off x="4644417" y="4478632"/>
              <a:ext cx="882623" cy="1026306"/>
            </a:xfrm>
            <a:custGeom>
              <a:avLst/>
              <a:gdLst/>
              <a:ahLst/>
              <a:cxnLst/>
              <a:rect l="l" t="t" r="r" b="b"/>
              <a:pathLst>
                <a:path w="882623" h="1026306">
                  <a:moveTo>
                    <a:pt x="0" y="0"/>
                  </a:moveTo>
                  <a:lnTo>
                    <a:pt x="882623" y="0"/>
                  </a:lnTo>
                  <a:lnTo>
                    <a:pt x="882623" y="1026305"/>
                  </a:lnTo>
                  <a:lnTo>
                    <a:pt x="0" y="1026305"/>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3746702" y="1397288"/>
              <a:ext cx="579264" cy="615048"/>
            </a:xfrm>
            <a:custGeom>
              <a:avLst/>
              <a:gdLst/>
              <a:ahLst/>
              <a:cxnLst/>
              <a:rect l="l" t="t" r="r" b="b"/>
              <a:pathLst>
                <a:path w="579264" h="615048">
                  <a:moveTo>
                    <a:pt x="0" y="0"/>
                  </a:moveTo>
                  <a:lnTo>
                    <a:pt x="579264" y="0"/>
                  </a:lnTo>
                  <a:lnTo>
                    <a:pt x="579264" y="615048"/>
                  </a:lnTo>
                  <a:lnTo>
                    <a:pt x="0" y="615048"/>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4527991" y="2012336"/>
              <a:ext cx="579264" cy="615048"/>
            </a:xfrm>
            <a:custGeom>
              <a:avLst/>
              <a:gdLst/>
              <a:ahLst/>
              <a:cxnLst/>
              <a:rect l="l" t="t" r="r" b="b"/>
              <a:pathLst>
                <a:path w="579264" h="615048">
                  <a:moveTo>
                    <a:pt x="0" y="0"/>
                  </a:moveTo>
                  <a:lnTo>
                    <a:pt x="579263" y="0"/>
                  </a:lnTo>
                  <a:lnTo>
                    <a:pt x="579263" y="615048"/>
                  </a:lnTo>
                  <a:lnTo>
                    <a:pt x="0" y="615048"/>
                  </a:lnTo>
                  <a:lnTo>
                    <a:pt x="0" y="0"/>
                  </a:lnTo>
                  <a:close/>
                </a:path>
              </a:pathLst>
            </a:custGeom>
            <a:blipFill>
              <a:blip r:embed="rId10" cstate="print">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0" y="847288"/>
              <a:ext cx="759672" cy="759672"/>
            </a:xfrm>
            <a:custGeom>
              <a:avLst/>
              <a:gdLst/>
              <a:ahLst/>
              <a:cxnLst/>
              <a:rect l="l" t="t" r="r" b="b"/>
              <a:pathLst>
                <a:path w="759672" h="759672">
                  <a:moveTo>
                    <a:pt x="0" y="0"/>
                  </a:moveTo>
                  <a:lnTo>
                    <a:pt x="759672" y="0"/>
                  </a:lnTo>
                  <a:lnTo>
                    <a:pt x="759672" y="759672"/>
                  </a:lnTo>
                  <a:lnTo>
                    <a:pt x="0" y="759672"/>
                  </a:lnTo>
                  <a:lnTo>
                    <a:pt x="0" y="0"/>
                  </a:lnTo>
                  <a:close/>
                </a:path>
              </a:pathLst>
            </a:custGeom>
            <a:blipFill>
              <a:blip r:embed="rId12" cstate="print"/>
              <a:stretch>
                <a:fillRect/>
              </a:stretch>
            </a:blipFill>
          </p:spPr>
        </p:sp>
        <p:sp>
          <p:nvSpPr>
            <p:cNvPr id="13" name="Freeform 13"/>
            <p:cNvSpPr/>
            <p:nvPr/>
          </p:nvSpPr>
          <p:spPr>
            <a:xfrm>
              <a:off x="4924039" y="0"/>
              <a:ext cx="323379" cy="323379"/>
            </a:xfrm>
            <a:custGeom>
              <a:avLst/>
              <a:gdLst/>
              <a:ahLst/>
              <a:cxnLst/>
              <a:rect l="l" t="t" r="r" b="b"/>
              <a:pathLst>
                <a:path w="323379" h="323379">
                  <a:moveTo>
                    <a:pt x="0" y="0"/>
                  </a:moveTo>
                  <a:lnTo>
                    <a:pt x="323379" y="0"/>
                  </a:lnTo>
                  <a:lnTo>
                    <a:pt x="323379" y="323379"/>
                  </a:lnTo>
                  <a:lnTo>
                    <a:pt x="0" y="323379"/>
                  </a:lnTo>
                  <a:lnTo>
                    <a:pt x="0" y="0"/>
                  </a:lnTo>
                  <a:close/>
                </a:path>
              </a:pathLst>
            </a:custGeom>
            <a:blipFill>
              <a:blip r:embed="rId13" cstate="print"/>
              <a:stretch>
                <a:fillRect/>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5A68"/>
        </a:solidFill>
        <a:effectLst/>
      </p:bgPr>
    </p:bg>
    <p:spTree>
      <p:nvGrpSpPr>
        <p:cNvPr id="1" name=""/>
        <p:cNvGrpSpPr/>
        <p:nvPr/>
      </p:nvGrpSpPr>
      <p:grpSpPr>
        <a:xfrm>
          <a:off x="0" y="0"/>
          <a:ext cx="0" cy="0"/>
          <a:chOff x="0" y="0"/>
          <a:chExt cx="0" cy="0"/>
        </a:xfrm>
      </p:grpSpPr>
      <p:sp>
        <p:nvSpPr>
          <p:cNvPr id="2" name="TextBox 2"/>
          <p:cNvSpPr txBox="1"/>
          <p:nvPr/>
        </p:nvSpPr>
        <p:spPr>
          <a:xfrm>
            <a:off x="731520" y="1052784"/>
            <a:ext cx="3154211" cy="694899"/>
          </a:xfrm>
          <a:prstGeom prst="rect">
            <a:avLst/>
          </a:prstGeom>
        </p:spPr>
        <p:txBody>
          <a:bodyPr lIns="0" tIns="0" rIns="0" bIns="0" rtlCol="0" anchor="t">
            <a:spAutoFit/>
          </a:bodyPr>
          <a:lstStyle/>
          <a:p>
            <a:pPr>
              <a:lnSpc>
                <a:spcPts val="5600"/>
              </a:lnSpc>
            </a:pPr>
            <a:r>
              <a:rPr lang="en-US" sz="4000" u="sng" spc="80">
                <a:solidFill>
                  <a:srgbClr val="FFF7F8"/>
                </a:solidFill>
                <a:latin typeface="Libre Franklin"/>
              </a:rPr>
              <a:t>3 Bileşen</a:t>
            </a:r>
          </a:p>
        </p:txBody>
      </p:sp>
      <p:sp>
        <p:nvSpPr>
          <p:cNvPr id="3" name="TextBox 3"/>
          <p:cNvSpPr txBox="1"/>
          <p:nvPr/>
        </p:nvSpPr>
        <p:spPr>
          <a:xfrm rot="60000">
            <a:off x="749307" y="4249019"/>
            <a:ext cx="2307411" cy="2058487"/>
          </a:xfrm>
          <a:prstGeom prst="rect">
            <a:avLst/>
          </a:prstGeom>
        </p:spPr>
        <p:txBody>
          <a:bodyPr lIns="0" tIns="0" rIns="0" bIns="0" rtlCol="0" anchor="t">
            <a:spAutoFit/>
          </a:bodyPr>
          <a:lstStyle/>
          <a:p>
            <a:pPr>
              <a:lnSpc>
                <a:spcPts val="2379"/>
              </a:lnSpc>
            </a:pPr>
            <a:r>
              <a:rPr lang="en-US" sz="1700">
                <a:solidFill>
                  <a:srgbClr val="FFF7F8"/>
                </a:solidFill>
                <a:latin typeface="Libre Franklin Light"/>
              </a:rPr>
              <a:t>Bilişsel strateji eleştirel düşünmeyi de içeren bilgileri zihne kodlama ve geri çağırma süreçlerinin hakim olduğu yetenek ve alışkanlıkları ifade eder.</a:t>
            </a:r>
          </a:p>
        </p:txBody>
      </p:sp>
      <p:grpSp>
        <p:nvGrpSpPr>
          <p:cNvPr id="4" name="Group 4"/>
          <p:cNvGrpSpPr/>
          <p:nvPr/>
        </p:nvGrpSpPr>
        <p:grpSpPr>
          <a:xfrm>
            <a:off x="4533899" y="-1239064"/>
            <a:ext cx="4799920" cy="3697522"/>
            <a:chOff x="0" y="0"/>
            <a:chExt cx="6399893" cy="4930029"/>
          </a:xfrm>
        </p:grpSpPr>
        <p:sp>
          <p:nvSpPr>
            <p:cNvPr id="5" name="Freeform 5"/>
            <p:cNvSpPr/>
            <p:nvPr/>
          </p:nvSpPr>
          <p:spPr>
            <a:xfrm>
              <a:off x="1544857" y="0"/>
              <a:ext cx="4243486" cy="4243486"/>
            </a:xfrm>
            <a:custGeom>
              <a:avLst/>
              <a:gdLst/>
              <a:ahLst/>
              <a:cxnLst/>
              <a:rect l="l" t="t" r="r" b="b"/>
              <a:pathLst>
                <a:path w="4243486" h="4243486">
                  <a:moveTo>
                    <a:pt x="0" y="0"/>
                  </a:moveTo>
                  <a:lnTo>
                    <a:pt x="4243485" y="0"/>
                  </a:lnTo>
                  <a:lnTo>
                    <a:pt x="4243485" y="4243486"/>
                  </a:lnTo>
                  <a:lnTo>
                    <a:pt x="0" y="4243486"/>
                  </a:lnTo>
                  <a:lnTo>
                    <a:pt x="0" y="0"/>
                  </a:lnTo>
                  <a:close/>
                </a:path>
              </a:pathLst>
            </a:custGeom>
            <a:blipFill>
              <a:blip r:embed="rId2" cstate="print"/>
              <a:stretch>
                <a:fillRect/>
              </a:stretch>
            </a:blipFill>
          </p:spPr>
        </p:sp>
        <p:sp>
          <p:nvSpPr>
            <p:cNvPr id="6" name="Freeform 6"/>
            <p:cNvSpPr/>
            <p:nvPr/>
          </p:nvSpPr>
          <p:spPr>
            <a:xfrm>
              <a:off x="0" y="1391048"/>
              <a:ext cx="3300904" cy="3538981"/>
            </a:xfrm>
            <a:custGeom>
              <a:avLst/>
              <a:gdLst/>
              <a:ahLst/>
              <a:cxnLst/>
              <a:rect l="l" t="t" r="r" b="b"/>
              <a:pathLst>
                <a:path w="3300904" h="3538981">
                  <a:moveTo>
                    <a:pt x="0" y="0"/>
                  </a:moveTo>
                  <a:lnTo>
                    <a:pt x="3300904" y="0"/>
                  </a:lnTo>
                  <a:lnTo>
                    <a:pt x="3300904" y="3538981"/>
                  </a:lnTo>
                  <a:lnTo>
                    <a:pt x="0" y="3538981"/>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5176792" y="1527970"/>
              <a:ext cx="1223101" cy="1422211"/>
            </a:xfrm>
            <a:custGeom>
              <a:avLst/>
              <a:gdLst/>
              <a:ahLst/>
              <a:cxnLst/>
              <a:rect l="l" t="t" r="r" b="b"/>
              <a:pathLst>
                <a:path w="1223101" h="1422211">
                  <a:moveTo>
                    <a:pt x="0" y="0"/>
                  </a:moveTo>
                  <a:lnTo>
                    <a:pt x="1223101" y="0"/>
                  </a:lnTo>
                  <a:lnTo>
                    <a:pt x="1223101" y="1422211"/>
                  </a:lnTo>
                  <a:lnTo>
                    <a:pt x="0" y="1422211"/>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5176792" y="3808112"/>
              <a:ext cx="435374" cy="435374"/>
            </a:xfrm>
            <a:custGeom>
              <a:avLst/>
              <a:gdLst/>
              <a:ahLst/>
              <a:cxnLst/>
              <a:rect l="l" t="t" r="r" b="b"/>
              <a:pathLst>
                <a:path w="435374" h="435374">
                  <a:moveTo>
                    <a:pt x="0" y="0"/>
                  </a:moveTo>
                  <a:lnTo>
                    <a:pt x="435374" y="0"/>
                  </a:lnTo>
                  <a:lnTo>
                    <a:pt x="435374" y="435374"/>
                  </a:lnTo>
                  <a:lnTo>
                    <a:pt x="0" y="435374"/>
                  </a:lnTo>
                  <a:lnTo>
                    <a:pt x="0" y="0"/>
                  </a:lnTo>
                  <a:close/>
                </a:path>
              </a:pathLst>
            </a:custGeom>
            <a:blipFill>
              <a:blip r:embed="rId7" cstate="print"/>
              <a:stretch>
                <a:fillRect/>
              </a:stretch>
            </a:blipFill>
          </p:spPr>
        </p:sp>
        <p:sp>
          <p:nvSpPr>
            <p:cNvPr id="9" name="Freeform 9"/>
            <p:cNvSpPr/>
            <p:nvPr/>
          </p:nvSpPr>
          <p:spPr>
            <a:xfrm>
              <a:off x="653030" y="2456532"/>
              <a:ext cx="1469321" cy="319577"/>
            </a:xfrm>
            <a:custGeom>
              <a:avLst/>
              <a:gdLst/>
              <a:ahLst/>
              <a:cxnLst/>
              <a:rect l="l" t="t" r="r" b="b"/>
              <a:pathLst>
                <a:path w="1469321" h="319577">
                  <a:moveTo>
                    <a:pt x="0" y="0"/>
                  </a:moveTo>
                  <a:lnTo>
                    <a:pt x="1469321" y="0"/>
                  </a:lnTo>
                  <a:lnTo>
                    <a:pt x="1469321" y="319577"/>
                  </a:lnTo>
                  <a:lnTo>
                    <a:pt x="0" y="319577"/>
                  </a:lnTo>
                  <a:lnTo>
                    <a:pt x="0" y="0"/>
                  </a:lnTo>
                  <a:close/>
                </a:path>
              </a:pathLst>
            </a:custGeom>
            <a:blipFill>
              <a:blip r:embed="rId8" cstate="print"/>
              <a:stretch>
                <a:fillRect/>
              </a:stretch>
            </a:blipFill>
          </p:spPr>
        </p:sp>
      </p:grpSp>
      <p:sp>
        <p:nvSpPr>
          <p:cNvPr id="10" name="TextBox 10"/>
          <p:cNvSpPr txBox="1"/>
          <p:nvPr/>
        </p:nvSpPr>
        <p:spPr>
          <a:xfrm>
            <a:off x="3723094" y="4229037"/>
            <a:ext cx="2307411" cy="2354643"/>
          </a:xfrm>
          <a:prstGeom prst="rect">
            <a:avLst/>
          </a:prstGeom>
        </p:spPr>
        <p:txBody>
          <a:bodyPr lIns="0" tIns="0" rIns="0" bIns="0" rtlCol="0" anchor="t">
            <a:spAutoFit/>
          </a:bodyPr>
          <a:lstStyle/>
          <a:p>
            <a:pPr>
              <a:lnSpc>
                <a:spcPts val="2379"/>
              </a:lnSpc>
            </a:pPr>
            <a:r>
              <a:rPr lang="en-US" sz="1700">
                <a:solidFill>
                  <a:srgbClr val="FFF7F8"/>
                </a:solidFill>
                <a:latin typeface="Libre Franklin Light"/>
              </a:rPr>
              <a:t>Metakognitif ya da üst-bilişsel bileşene göre ise  öz düzenlemeli öğreniciler kendi bilişsel süreçleri izleyebilme ve anlayabilme yetisine sahiptir.</a:t>
            </a:r>
          </a:p>
        </p:txBody>
      </p:sp>
      <p:sp>
        <p:nvSpPr>
          <p:cNvPr id="11" name="TextBox 11"/>
          <p:cNvSpPr txBox="1"/>
          <p:nvPr/>
        </p:nvSpPr>
        <p:spPr>
          <a:xfrm>
            <a:off x="6714669" y="4229037"/>
            <a:ext cx="2307411" cy="2354643"/>
          </a:xfrm>
          <a:prstGeom prst="rect">
            <a:avLst/>
          </a:prstGeom>
        </p:spPr>
        <p:txBody>
          <a:bodyPr lIns="0" tIns="0" rIns="0" bIns="0" rtlCol="0" anchor="t">
            <a:spAutoFit/>
          </a:bodyPr>
          <a:lstStyle/>
          <a:p>
            <a:pPr>
              <a:lnSpc>
                <a:spcPts val="2379"/>
              </a:lnSpc>
            </a:pPr>
            <a:r>
              <a:rPr lang="en-US" sz="1700">
                <a:solidFill>
                  <a:srgbClr val="FFF7F8"/>
                </a:solidFill>
                <a:latin typeface="Libre Franklin Light"/>
              </a:rPr>
              <a:t>Son bileşen olan motivasyon daha önce bahsedilen bu yetenek ve alışkanlıklar hakkındaki tutum ve inançlar doğrultusunda hareket etme kapasitesidir.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870D9"/>
        </a:solidFill>
        <a:effectLst/>
      </p:bgPr>
    </p:bg>
    <p:spTree>
      <p:nvGrpSpPr>
        <p:cNvPr id="1" name=""/>
        <p:cNvGrpSpPr/>
        <p:nvPr/>
      </p:nvGrpSpPr>
      <p:grpSpPr>
        <a:xfrm>
          <a:off x="0" y="0"/>
          <a:ext cx="0" cy="0"/>
          <a:chOff x="0" y="0"/>
          <a:chExt cx="0" cy="0"/>
        </a:xfrm>
      </p:grpSpPr>
      <p:sp>
        <p:nvSpPr>
          <p:cNvPr id="2" name="TextBox 2"/>
          <p:cNvSpPr txBox="1"/>
          <p:nvPr/>
        </p:nvSpPr>
        <p:spPr>
          <a:xfrm>
            <a:off x="731520" y="645795"/>
            <a:ext cx="3955040" cy="694899"/>
          </a:xfrm>
          <a:prstGeom prst="rect">
            <a:avLst/>
          </a:prstGeom>
        </p:spPr>
        <p:txBody>
          <a:bodyPr lIns="0" tIns="0" rIns="0" bIns="0" rtlCol="0" anchor="t">
            <a:spAutoFit/>
          </a:bodyPr>
          <a:lstStyle/>
          <a:p>
            <a:pPr>
              <a:lnSpc>
                <a:spcPts val="5600"/>
              </a:lnSpc>
            </a:pPr>
            <a:r>
              <a:rPr lang="en-US" sz="4000" u="sng" spc="80">
                <a:solidFill>
                  <a:srgbClr val="FFF7F8"/>
                </a:solidFill>
                <a:latin typeface="Libre Franklin"/>
              </a:rPr>
              <a:t>Devamı</a:t>
            </a:r>
          </a:p>
        </p:txBody>
      </p:sp>
      <p:grpSp>
        <p:nvGrpSpPr>
          <p:cNvPr id="3" name="Group 3"/>
          <p:cNvGrpSpPr/>
          <p:nvPr/>
        </p:nvGrpSpPr>
        <p:grpSpPr>
          <a:xfrm>
            <a:off x="4953569" y="-272865"/>
            <a:ext cx="4068511" cy="3155270"/>
            <a:chOff x="0" y="0"/>
            <a:chExt cx="5424682" cy="4207027"/>
          </a:xfrm>
        </p:grpSpPr>
        <p:sp>
          <p:nvSpPr>
            <p:cNvPr id="4" name="Freeform 4"/>
            <p:cNvSpPr/>
            <p:nvPr/>
          </p:nvSpPr>
          <p:spPr>
            <a:xfrm>
              <a:off x="1740008" y="0"/>
              <a:ext cx="3684673" cy="3684673"/>
            </a:xfrm>
            <a:custGeom>
              <a:avLst/>
              <a:gdLst/>
              <a:ahLst/>
              <a:cxnLst/>
              <a:rect l="l" t="t" r="r" b="b"/>
              <a:pathLst>
                <a:path w="3684673" h="3684673">
                  <a:moveTo>
                    <a:pt x="0" y="0"/>
                  </a:moveTo>
                  <a:lnTo>
                    <a:pt x="3684674" y="0"/>
                  </a:lnTo>
                  <a:lnTo>
                    <a:pt x="3684674" y="3684673"/>
                  </a:lnTo>
                  <a:lnTo>
                    <a:pt x="0" y="3684673"/>
                  </a:lnTo>
                  <a:lnTo>
                    <a:pt x="0" y="0"/>
                  </a:lnTo>
                  <a:close/>
                </a:path>
              </a:pathLst>
            </a:custGeom>
            <a:blipFill>
              <a:blip r:embed="rId2" cstate="print"/>
              <a:stretch>
                <a:fillRect/>
              </a:stretch>
            </a:blipFill>
          </p:spPr>
        </p:sp>
        <p:sp>
          <p:nvSpPr>
            <p:cNvPr id="5" name="Freeform 5"/>
            <p:cNvSpPr/>
            <p:nvPr/>
          </p:nvSpPr>
          <p:spPr>
            <a:xfrm>
              <a:off x="706672" y="1164493"/>
              <a:ext cx="2875673" cy="2923512"/>
            </a:xfrm>
            <a:custGeom>
              <a:avLst/>
              <a:gdLst/>
              <a:ahLst/>
              <a:cxnLst/>
              <a:rect l="l" t="t" r="r" b="b"/>
              <a:pathLst>
                <a:path w="2875673" h="2923512">
                  <a:moveTo>
                    <a:pt x="0" y="0"/>
                  </a:moveTo>
                  <a:lnTo>
                    <a:pt x="2875673" y="0"/>
                  </a:lnTo>
                  <a:lnTo>
                    <a:pt x="2875673" y="2923512"/>
                  </a:lnTo>
                  <a:lnTo>
                    <a:pt x="0" y="2923512"/>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3133145" y="2743363"/>
              <a:ext cx="1258751" cy="1463664"/>
            </a:xfrm>
            <a:custGeom>
              <a:avLst/>
              <a:gdLst/>
              <a:ahLst/>
              <a:cxnLst/>
              <a:rect l="l" t="t" r="r" b="b"/>
              <a:pathLst>
                <a:path w="1258751" h="1463664">
                  <a:moveTo>
                    <a:pt x="0" y="0"/>
                  </a:moveTo>
                  <a:lnTo>
                    <a:pt x="1258751" y="0"/>
                  </a:lnTo>
                  <a:lnTo>
                    <a:pt x="1258751" y="1463664"/>
                  </a:lnTo>
                  <a:lnTo>
                    <a:pt x="0" y="1463664"/>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850509" y="925877"/>
              <a:ext cx="1102883" cy="1102883"/>
            </a:xfrm>
            <a:custGeom>
              <a:avLst/>
              <a:gdLst/>
              <a:ahLst/>
              <a:cxnLst/>
              <a:rect l="l" t="t" r="r" b="b"/>
              <a:pathLst>
                <a:path w="1102883" h="1102883">
                  <a:moveTo>
                    <a:pt x="0" y="0"/>
                  </a:moveTo>
                  <a:lnTo>
                    <a:pt x="1102883" y="0"/>
                  </a:lnTo>
                  <a:lnTo>
                    <a:pt x="1102883" y="1102883"/>
                  </a:lnTo>
                  <a:lnTo>
                    <a:pt x="0" y="1102883"/>
                  </a:lnTo>
                  <a:lnTo>
                    <a:pt x="0" y="0"/>
                  </a:lnTo>
                  <a:close/>
                </a:path>
              </a:pathLst>
            </a:custGeom>
            <a:blipFill>
              <a:blip r:embed="rId7" cstate="print"/>
              <a:stretch>
                <a:fillRect/>
              </a:stretch>
            </a:blipFill>
          </p:spPr>
        </p:sp>
        <p:sp>
          <p:nvSpPr>
            <p:cNvPr id="8" name="Freeform 8"/>
            <p:cNvSpPr/>
            <p:nvPr/>
          </p:nvSpPr>
          <p:spPr>
            <a:xfrm>
              <a:off x="0" y="1267039"/>
              <a:ext cx="1520843" cy="300367"/>
            </a:xfrm>
            <a:custGeom>
              <a:avLst/>
              <a:gdLst/>
              <a:ahLst/>
              <a:cxnLst/>
              <a:rect l="l" t="t" r="r" b="b"/>
              <a:pathLst>
                <a:path w="1520843" h="300367">
                  <a:moveTo>
                    <a:pt x="0" y="0"/>
                  </a:moveTo>
                  <a:lnTo>
                    <a:pt x="1520843" y="0"/>
                  </a:lnTo>
                  <a:lnTo>
                    <a:pt x="1520843" y="300367"/>
                  </a:lnTo>
                  <a:lnTo>
                    <a:pt x="0" y="300367"/>
                  </a:lnTo>
                  <a:lnTo>
                    <a:pt x="0" y="0"/>
                  </a:lnTo>
                  <a:close/>
                </a:path>
              </a:pathLst>
            </a:custGeom>
            <a:blipFill>
              <a:blip r:embed="rId8" cstate="print"/>
              <a:stretch>
                <a:fillRect/>
              </a:stretch>
            </a:blipFill>
          </p:spPr>
        </p:sp>
      </p:grpSp>
      <p:sp>
        <p:nvSpPr>
          <p:cNvPr id="9" name="TextBox 9"/>
          <p:cNvSpPr txBox="1"/>
          <p:nvPr/>
        </p:nvSpPr>
        <p:spPr>
          <a:xfrm>
            <a:off x="731520" y="3932881"/>
            <a:ext cx="2697555" cy="2650799"/>
          </a:xfrm>
          <a:prstGeom prst="rect">
            <a:avLst/>
          </a:prstGeom>
        </p:spPr>
        <p:txBody>
          <a:bodyPr lIns="0" tIns="0" rIns="0" bIns="0" rtlCol="0" anchor="t">
            <a:spAutoFit/>
          </a:bodyPr>
          <a:lstStyle/>
          <a:p>
            <a:pPr>
              <a:lnSpc>
                <a:spcPts val="2379"/>
              </a:lnSpc>
            </a:pPr>
            <a:r>
              <a:rPr lang="en-US" sz="1700">
                <a:solidFill>
                  <a:srgbClr val="FFF7F8"/>
                </a:solidFill>
                <a:latin typeface="Libre Franklin Light"/>
              </a:rPr>
              <a:t>Problem çözme ve eleştirel düşünme becerileri bilişsel yeteneklerin ana gövdesisi oluşturur. Eleştirel düşünme kişşinin öğrendiği bir bilgiyi önceki bilgileriyle karşılaştırarak tutarlığını denetlemesidir.</a:t>
            </a:r>
          </a:p>
        </p:txBody>
      </p:sp>
      <p:sp>
        <p:nvSpPr>
          <p:cNvPr id="10" name="TextBox 10"/>
          <p:cNvSpPr txBox="1"/>
          <p:nvPr/>
        </p:nvSpPr>
        <p:spPr>
          <a:xfrm>
            <a:off x="3713569" y="3932881"/>
            <a:ext cx="2307411" cy="2650799"/>
          </a:xfrm>
          <a:prstGeom prst="rect">
            <a:avLst/>
          </a:prstGeom>
        </p:spPr>
        <p:txBody>
          <a:bodyPr lIns="0" tIns="0" rIns="0" bIns="0" rtlCol="0" anchor="t">
            <a:spAutoFit/>
          </a:bodyPr>
          <a:lstStyle/>
          <a:p>
            <a:pPr>
              <a:lnSpc>
                <a:spcPts val="2379"/>
              </a:lnSpc>
            </a:pPr>
            <a:r>
              <a:rPr lang="en-US" sz="1700">
                <a:solidFill>
                  <a:srgbClr val="FFF7F8"/>
                </a:solidFill>
                <a:latin typeface="Libre Franklin Light"/>
              </a:rPr>
              <a:t>Öğrenciler çığunlukla bilgiyi artiküle etme (söze dökme) noktasında sorun yaşar. Öz düzenlemeli öğrenmenin amacı bu bilgyi görünür kılmak ve de söze dökme işini otomatize etmektir.</a:t>
            </a:r>
          </a:p>
        </p:txBody>
      </p:sp>
      <p:sp>
        <p:nvSpPr>
          <p:cNvPr id="11" name="TextBox 11"/>
          <p:cNvSpPr txBox="1"/>
          <p:nvPr/>
        </p:nvSpPr>
        <p:spPr>
          <a:xfrm>
            <a:off x="6306731" y="3636725"/>
            <a:ext cx="3129877" cy="2946955"/>
          </a:xfrm>
          <a:prstGeom prst="rect">
            <a:avLst/>
          </a:prstGeom>
        </p:spPr>
        <p:txBody>
          <a:bodyPr lIns="0" tIns="0" rIns="0" bIns="0" rtlCol="0" anchor="t">
            <a:spAutoFit/>
          </a:bodyPr>
          <a:lstStyle/>
          <a:p>
            <a:pPr>
              <a:lnSpc>
                <a:spcPts val="2379"/>
              </a:lnSpc>
            </a:pPr>
            <a:r>
              <a:rPr lang="en-US" sz="1700">
                <a:solidFill>
                  <a:srgbClr val="FFF7F8"/>
                </a:solidFill>
                <a:latin typeface="Libre Franklin Light"/>
              </a:rPr>
              <a:t>Öz-yeterlilik bilinci düşük insanların kendileriyle negatif konuşmalar yaptığı sıklıkla görülür.  Hedef belirleme ve ilerlemeyi takip etme yoluyla gerçekleştirilen öz düzenlemeli strateji geliştirme bu negatif konuşmalar yerine pozitif versiyonlarını koymada başarı sağlayabilir.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7F8"/>
        </a:solidFill>
        <a:effectLst/>
      </p:bgPr>
    </p:bg>
    <p:spTree>
      <p:nvGrpSpPr>
        <p:cNvPr id="1" name=""/>
        <p:cNvGrpSpPr/>
        <p:nvPr/>
      </p:nvGrpSpPr>
      <p:grpSpPr>
        <a:xfrm>
          <a:off x="0" y="0"/>
          <a:ext cx="0" cy="0"/>
          <a:chOff x="0" y="0"/>
          <a:chExt cx="0" cy="0"/>
        </a:xfrm>
      </p:grpSpPr>
      <p:sp>
        <p:nvSpPr>
          <p:cNvPr id="2" name="TextBox 2"/>
          <p:cNvSpPr txBox="1"/>
          <p:nvPr/>
        </p:nvSpPr>
        <p:spPr>
          <a:xfrm>
            <a:off x="731520" y="2556513"/>
            <a:ext cx="4145280" cy="2116448"/>
          </a:xfrm>
          <a:prstGeom prst="rect">
            <a:avLst/>
          </a:prstGeom>
        </p:spPr>
        <p:txBody>
          <a:bodyPr lIns="0" tIns="0" rIns="0" bIns="0" rtlCol="0" anchor="t">
            <a:spAutoFit/>
          </a:bodyPr>
          <a:lstStyle/>
          <a:p>
            <a:pPr>
              <a:lnSpc>
                <a:spcPts val="5600"/>
              </a:lnSpc>
            </a:pPr>
            <a:r>
              <a:rPr lang="en-US" sz="4000" u="sng" spc="80">
                <a:solidFill>
                  <a:srgbClr val="373737"/>
                </a:solidFill>
                <a:latin typeface="Libre Franklin Light"/>
              </a:rPr>
              <a:t>Öz Düzenlemeli Öğrenmenin Adımları</a:t>
            </a:r>
          </a:p>
        </p:txBody>
      </p:sp>
      <p:grpSp>
        <p:nvGrpSpPr>
          <p:cNvPr id="3" name="Group 3"/>
          <p:cNvGrpSpPr/>
          <p:nvPr/>
        </p:nvGrpSpPr>
        <p:grpSpPr>
          <a:xfrm>
            <a:off x="5667007" y="2139336"/>
            <a:ext cx="3355073" cy="3036529"/>
            <a:chOff x="0" y="0"/>
            <a:chExt cx="4473430" cy="4048705"/>
          </a:xfrm>
        </p:grpSpPr>
        <p:sp>
          <p:nvSpPr>
            <p:cNvPr id="4" name="TextBox 4"/>
            <p:cNvSpPr txBox="1"/>
            <p:nvPr/>
          </p:nvSpPr>
          <p:spPr>
            <a:xfrm>
              <a:off x="0" y="-28575"/>
              <a:ext cx="4473430" cy="1155626"/>
            </a:xfrm>
            <a:prstGeom prst="rect">
              <a:avLst/>
            </a:prstGeom>
          </p:spPr>
          <p:txBody>
            <a:bodyPr lIns="0" tIns="0" rIns="0" bIns="0" rtlCol="0" anchor="t">
              <a:spAutoFit/>
            </a:bodyPr>
            <a:lstStyle/>
            <a:p>
              <a:pPr>
                <a:lnSpc>
                  <a:spcPts val="2379"/>
                </a:lnSpc>
              </a:pPr>
              <a:r>
                <a:rPr lang="en-US" sz="1700">
                  <a:solidFill>
                    <a:srgbClr val="373737"/>
                  </a:solidFill>
                  <a:latin typeface="Libre Franklin Light"/>
                </a:rPr>
                <a:t>3 adımdan oluşan öz düzenleme bu adımların bir dögü oluşturmasıyla verim kazanır.</a:t>
              </a:r>
            </a:p>
          </p:txBody>
        </p:sp>
        <p:sp>
          <p:nvSpPr>
            <p:cNvPr id="5" name="TextBox 5"/>
            <p:cNvSpPr txBox="1"/>
            <p:nvPr/>
          </p:nvSpPr>
          <p:spPr>
            <a:xfrm>
              <a:off x="0" y="2498204"/>
              <a:ext cx="4473430" cy="1550500"/>
            </a:xfrm>
            <a:prstGeom prst="rect">
              <a:avLst/>
            </a:prstGeom>
          </p:spPr>
          <p:txBody>
            <a:bodyPr lIns="0" tIns="0" rIns="0" bIns="0" rtlCol="0" anchor="t">
              <a:spAutoFit/>
            </a:bodyPr>
            <a:lstStyle/>
            <a:p>
              <a:pPr>
                <a:lnSpc>
                  <a:spcPts val="2380"/>
                </a:lnSpc>
              </a:pPr>
              <a:r>
                <a:rPr lang="en-US" sz="1700">
                  <a:solidFill>
                    <a:srgbClr val="373737"/>
                  </a:solidFill>
                  <a:latin typeface="Libre Franklin Light"/>
                </a:rPr>
                <a:t>Adımlar şunlardır;</a:t>
              </a:r>
            </a:p>
            <a:p>
              <a:pPr marL="367030" lvl="1" indent="-183515">
                <a:lnSpc>
                  <a:spcPts val="2380"/>
                </a:lnSpc>
                <a:buFont typeface="Arial"/>
                <a:buChar char="•"/>
              </a:pPr>
              <a:r>
                <a:rPr lang="en-US" sz="1700">
                  <a:solidFill>
                    <a:srgbClr val="373737"/>
                  </a:solidFill>
                  <a:latin typeface="Libre Franklin Light"/>
                </a:rPr>
                <a:t>Planlama ve hedef belirleme</a:t>
              </a:r>
            </a:p>
            <a:p>
              <a:pPr marL="367030" lvl="1" indent="-183515">
                <a:lnSpc>
                  <a:spcPts val="2380"/>
                </a:lnSpc>
                <a:buFont typeface="Arial"/>
                <a:buChar char="•"/>
              </a:pPr>
              <a:r>
                <a:rPr lang="en-US" sz="1700">
                  <a:solidFill>
                    <a:srgbClr val="373737"/>
                  </a:solidFill>
                  <a:latin typeface="Libre Franklin Light"/>
                </a:rPr>
                <a:t>Strateji uygulama ve izleme</a:t>
              </a:r>
            </a:p>
            <a:p>
              <a:pPr marL="367030" lvl="1" indent="-183515">
                <a:lnSpc>
                  <a:spcPts val="2379"/>
                </a:lnSpc>
                <a:buFont typeface="Arial"/>
                <a:buChar char="•"/>
              </a:pPr>
              <a:r>
                <a:rPr lang="en-US" sz="1700">
                  <a:solidFill>
                    <a:srgbClr val="373737"/>
                  </a:solidFill>
                  <a:latin typeface="Libre Franklin Light"/>
                </a:rPr>
                <a:t>Sonuçları değerlendirme</a:t>
              </a:r>
            </a:p>
          </p:txBody>
        </p:sp>
      </p:grpSp>
      <p:grpSp>
        <p:nvGrpSpPr>
          <p:cNvPr id="6" name="Group 6"/>
          <p:cNvGrpSpPr/>
          <p:nvPr/>
        </p:nvGrpSpPr>
        <p:grpSpPr>
          <a:xfrm>
            <a:off x="731520" y="-935553"/>
            <a:ext cx="2607328" cy="2456326"/>
            <a:chOff x="0" y="0"/>
            <a:chExt cx="3476437" cy="3275101"/>
          </a:xfrm>
        </p:grpSpPr>
        <p:sp>
          <p:nvSpPr>
            <p:cNvPr id="7" name="Freeform 7"/>
            <p:cNvSpPr/>
            <p:nvPr/>
          </p:nvSpPr>
          <p:spPr>
            <a:xfrm>
              <a:off x="0" y="0"/>
              <a:ext cx="2712205" cy="2712205"/>
            </a:xfrm>
            <a:custGeom>
              <a:avLst/>
              <a:gdLst/>
              <a:ahLst/>
              <a:cxnLst/>
              <a:rect l="l" t="t" r="r" b="b"/>
              <a:pathLst>
                <a:path w="2712205" h="2712205">
                  <a:moveTo>
                    <a:pt x="0" y="0"/>
                  </a:moveTo>
                  <a:lnTo>
                    <a:pt x="2712205" y="0"/>
                  </a:lnTo>
                  <a:lnTo>
                    <a:pt x="2712205" y="2712205"/>
                  </a:lnTo>
                  <a:lnTo>
                    <a:pt x="0" y="2712205"/>
                  </a:lnTo>
                  <a:lnTo>
                    <a:pt x="0" y="0"/>
                  </a:lnTo>
                  <a:close/>
                </a:path>
              </a:pathLst>
            </a:custGeom>
            <a:blipFill>
              <a:blip r:embed="rId2" cstate="print"/>
              <a:stretch>
                <a:fillRect/>
              </a:stretch>
            </a:blipFill>
          </p:spPr>
        </p:sp>
        <p:sp>
          <p:nvSpPr>
            <p:cNvPr id="8" name="Freeform 8"/>
            <p:cNvSpPr/>
            <p:nvPr/>
          </p:nvSpPr>
          <p:spPr>
            <a:xfrm>
              <a:off x="1356102" y="717680"/>
              <a:ext cx="2120334" cy="2557421"/>
            </a:xfrm>
            <a:custGeom>
              <a:avLst/>
              <a:gdLst/>
              <a:ahLst/>
              <a:cxnLst/>
              <a:rect l="l" t="t" r="r" b="b"/>
              <a:pathLst>
                <a:path w="2120334" h="2557421">
                  <a:moveTo>
                    <a:pt x="0" y="0"/>
                  </a:moveTo>
                  <a:lnTo>
                    <a:pt x="2120335" y="0"/>
                  </a:lnTo>
                  <a:lnTo>
                    <a:pt x="2120335" y="2557421"/>
                  </a:lnTo>
                  <a:lnTo>
                    <a:pt x="0" y="2557421"/>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grpSp>
      <p:grpSp>
        <p:nvGrpSpPr>
          <p:cNvPr id="9" name="Group 9"/>
          <p:cNvGrpSpPr/>
          <p:nvPr/>
        </p:nvGrpSpPr>
        <p:grpSpPr>
          <a:xfrm>
            <a:off x="1484716" y="6415504"/>
            <a:ext cx="2966053" cy="1349540"/>
            <a:chOff x="0" y="0"/>
            <a:chExt cx="3954738" cy="1799386"/>
          </a:xfrm>
        </p:grpSpPr>
        <p:sp>
          <p:nvSpPr>
            <p:cNvPr id="10" name="Freeform 10"/>
            <p:cNvSpPr/>
            <p:nvPr/>
          </p:nvSpPr>
          <p:spPr>
            <a:xfrm>
              <a:off x="563448" y="281493"/>
              <a:ext cx="3028216" cy="1517893"/>
            </a:xfrm>
            <a:custGeom>
              <a:avLst/>
              <a:gdLst/>
              <a:ahLst/>
              <a:cxnLst/>
              <a:rect l="l" t="t" r="r" b="b"/>
              <a:pathLst>
                <a:path w="3028216" h="1517893">
                  <a:moveTo>
                    <a:pt x="0" y="0"/>
                  </a:moveTo>
                  <a:lnTo>
                    <a:pt x="3028216" y="0"/>
                  </a:lnTo>
                  <a:lnTo>
                    <a:pt x="3028216" y="1517893"/>
                  </a:lnTo>
                  <a:lnTo>
                    <a:pt x="0" y="1517893"/>
                  </a:lnTo>
                  <a:lnTo>
                    <a:pt x="0" y="0"/>
                  </a:lnTo>
                  <a:close/>
                </a:path>
              </a:pathLst>
            </a:custGeom>
            <a:blipFill>
              <a:blip r:embed="rId5" cstate="print"/>
              <a:stretch>
                <a:fillRect/>
              </a:stretch>
            </a:blipFill>
          </p:spPr>
        </p:sp>
        <p:sp>
          <p:nvSpPr>
            <p:cNvPr id="11" name="Freeform 11"/>
            <p:cNvSpPr/>
            <p:nvPr/>
          </p:nvSpPr>
          <p:spPr>
            <a:xfrm>
              <a:off x="0" y="537244"/>
              <a:ext cx="1356785" cy="267965"/>
            </a:xfrm>
            <a:custGeom>
              <a:avLst/>
              <a:gdLst/>
              <a:ahLst/>
              <a:cxnLst/>
              <a:rect l="l" t="t" r="r" b="b"/>
              <a:pathLst>
                <a:path w="1356785" h="267965">
                  <a:moveTo>
                    <a:pt x="0" y="0"/>
                  </a:moveTo>
                  <a:lnTo>
                    <a:pt x="1356785" y="0"/>
                  </a:lnTo>
                  <a:lnTo>
                    <a:pt x="1356785" y="267965"/>
                  </a:lnTo>
                  <a:lnTo>
                    <a:pt x="0" y="267965"/>
                  </a:lnTo>
                  <a:lnTo>
                    <a:pt x="0" y="0"/>
                  </a:lnTo>
                  <a:close/>
                </a:path>
              </a:pathLst>
            </a:custGeom>
            <a:blipFill>
              <a:blip r:embed="rId6" cstate="print"/>
              <a:stretch>
                <a:fillRect/>
              </a:stretch>
            </a:blipFill>
          </p:spPr>
        </p:sp>
        <p:sp>
          <p:nvSpPr>
            <p:cNvPr id="12" name="Freeform 12"/>
            <p:cNvSpPr/>
            <p:nvPr/>
          </p:nvSpPr>
          <p:spPr>
            <a:xfrm>
              <a:off x="2800228" y="0"/>
              <a:ext cx="1154510" cy="1342453"/>
            </a:xfrm>
            <a:custGeom>
              <a:avLst/>
              <a:gdLst/>
              <a:ahLst/>
              <a:cxnLst/>
              <a:rect l="l" t="t" r="r" b="b"/>
              <a:pathLst>
                <a:path w="1154510" h="1342453">
                  <a:moveTo>
                    <a:pt x="0" y="0"/>
                  </a:moveTo>
                  <a:lnTo>
                    <a:pt x="1154510" y="0"/>
                  </a:lnTo>
                  <a:lnTo>
                    <a:pt x="1154510" y="1342453"/>
                  </a:lnTo>
                  <a:lnTo>
                    <a:pt x="0" y="1342453"/>
                  </a:lnTo>
                  <a:lnTo>
                    <a:pt x="0" y="0"/>
                  </a:lnTo>
                  <a:close/>
                </a:path>
              </a:pathLst>
            </a:custGeom>
            <a:blipFill>
              <a:blip r:embed="rId7" cstate="print">
                <a:extLst>
                  <a:ext uri="{96DAC541-7B7A-43D3-8B79-37D633B846F1}">
                    <asvg:svgBlip xmlns:asvg="http://schemas.microsoft.com/office/drawing/2016/SVG/main" xmlns="" r:embed="rId8"/>
                  </a:ext>
                </a:extLst>
              </a:blip>
              <a:stretch>
                <a:fillRect/>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870D9"/>
        </a:solidFill>
        <a:effectLst/>
      </p:bgPr>
    </p:bg>
    <p:spTree>
      <p:nvGrpSpPr>
        <p:cNvPr id="1" name=""/>
        <p:cNvGrpSpPr/>
        <p:nvPr/>
      </p:nvGrpSpPr>
      <p:grpSpPr>
        <a:xfrm>
          <a:off x="0" y="0"/>
          <a:ext cx="0" cy="0"/>
          <a:chOff x="0" y="0"/>
          <a:chExt cx="0" cy="0"/>
        </a:xfrm>
      </p:grpSpPr>
      <p:sp>
        <p:nvSpPr>
          <p:cNvPr id="2" name="TextBox 2"/>
          <p:cNvSpPr txBox="1"/>
          <p:nvPr/>
        </p:nvSpPr>
        <p:spPr>
          <a:xfrm>
            <a:off x="731520" y="1035275"/>
            <a:ext cx="3862636" cy="1405674"/>
          </a:xfrm>
          <a:prstGeom prst="rect">
            <a:avLst/>
          </a:prstGeom>
        </p:spPr>
        <p:txBody>
          <a:bodyPr lIns="0" tIns="0" rIns="0" bIns="0" rtlCol="0" anchor="t">
            <a:spAutoFit/>
          </a:bodyPr>
          <a:lstStyle/>
          <a:p>
            <a:pPr>
              <a:lnSpc>
                <a:spcPts val="5600"/>
              </a:lnSpc>
            </a:pPr>
            <a:r>
              <a:rPr lang="en-US" sz="4000" u="sng" spc="80">
                <a:solidFill>
                  <a:srgbClr val="FFF7F8"/>
                </a:solidFill>
                <a:latin typeface="Libre Franklin"/>
              </a:rPr>
              <a:t>Planlama ve hedef belirleme</a:t>
            </a:r>
          </a:p>
        </p:txBody>
      </p:sp>
      <p:sp>
        <p:nvSpPr>
          <p:cNvPr id="3" name="TextBox 3"/>
          <p:cNvSpPr txBox="1"/>
          <p:nvPr/>
        </p:nvSpPr>
        <p:spPr>
          <a:xfrm>
            <a:off x="731520" y="3340569"/>
            <a:ext cx="3414748" cy="3243111"/>
          </a:xfrm>
          <a:prstGeom prst="rect">
            <a:avLst/>
          </a:prstGeom>
        </p:spPr>
        <p:txBody>
          <a:bodyPr lIns="0" tIns="0" rIns="0" bIns="0" rtlCol="0" anchor="t">
            <a:spAutoFit/>
          </a:bodyPr>
          <a:lstStyle/>
          <a:p>
            <a:pPr>
              <a:lnSpc>
                <a:spcPts val="2380"/>
              </a:lnSpc>
            </a:pPr>
            <a:r>
              <a:rPr lang="en-US" sz="1700">
                <a:solidFill>
                  <a:srgbClr val="FFF7F8"/>
                </a:solidFill>
                <a:latin typeface="Libre Franklin"/>
              </a:rPr>
              <a:t>Öncelikle öğrenilecek mateeryal analiz edilir. Daha sonra hedefler ve kullanılacak strateji belirlenir</a:t>
            </a:r>
          </a:p>
          <a:p>
            <a:pPr>
              <a:lnSpc>
                <a:spcPts val="2380"/>
              </a:lnSpc>
            </a:pPr>
            <a:endParaRPr/>
          </a:p>
          <a:p>
            <a:pPr>
              <a:lnSpc>
                <a:spcPts val="2380"/>
              </a:lnSpc>
            </a:pPr>
            <a:r>
              <a:rPr lang="en-US" sz="1700">
                <a:solidFill>
                  <a:srgbClr val="FFF7F8"/>
                </a:solidFill>
                <a:latin typeface="Libre Franklin"/>
              </a:rPr>
              <a:t>Bunları yaparken şu sorulara dikkat edebilirsiniz: </a:t>
            </a:r>
          </a:p>
          <a:p>
            <a:pPr>
              <a:lnSpc>
                <a:spcPts val="2380"/>
              </a:lnSpc>
            </a:pPr>
            <a:r>
              <a:rPr lang="en-US" sz="1700">
                <a:solidFill>
                  <a:srgbClr val="FFF7F8"/>
                </a:solidFill>
                <a:latin typeface="Libre Franklin"/>
              </a:rPr>
              <a:t>Bu konuyu daha önce çalıştım mı yoksa benim için tamamen yeni mi? </a:t>
            </a:r>
          </a:p>
          <a:p>
            <a:pPr>
              <a:lnSpc>
                <a:spcPts val="2380"/>
              </a:lnSpc>
            </a:pPr>
            <a:r>
              <a:rPr lang="en-US" sz="1700">
                <a:solidFill>
                  <a:srgbClr val="FFF7F8"/>
                </a:solidFill>
                <a:latin typeface="Libre Franklin"/>
              </a:rPr>
              <a:t>Ne kadar sürem var?</a:t>
            </a:r>
          </a:p>
          <a:p>
            <a:pPr>
              <a:lnSpc>
                <a:spcPts val="2379"/>
              </a:lnSpc>
            </a:pPr>
            <a:r>
              <a:rPr lang="en-US" sz="1700">
                <a:solidFill>
                  <a:srgbClr val="FFF7F8"/>
                </a:solidFill>
                <a:latin typeface="Libre Franklin"/>
              </a:rPr>
              <a:t>Alt hedeflerim neler olmalı?</a:t>
            </a:r>
          </a:p>
        </p:txBody>
      </p:sp>
      <p:grpSp>
        <p:nvGrpSpPr>
          <p:cNvPr id="4" name="Group 4"/>
          <p:cNvGrpSpPr/>
          <p:nvPr/>
        </p:nvGrpSpPr>
        <p:grpSpPr>
          <a:xfrm>
            <a:off x="4876800" y="-407090"/>
            <a:ext cx="4145280" cy="2848038"/>
            <a:chOff x="0" y="0"/>
            <a:chExt cx="5527040" cy="3797385"/>
          </a:xfrm>
        </p:grpSpPr>
        <p:sp>
          <p:nvSpPr>
            <p:cNvPr id="5" name="Freeform 5"/>
            <p:cNvSpPr/>
            <p:nvPr/>
          </p:nvSpPr>
          <p:spPr>
            <a:xfrm>
              <a:off x="1338891" y="0"/>
              <a:ext cx="3337787" cy="3337787"/>
            </a:xfrm>
            <a:custGeom>
              <a:avLst/>
              <a:gdLst/>
              <a:ahLst/>
              <a:cxnLst/>
              <a:rect l="l" t="t" r="r" b="b"/>
              <a:pathLst>
                <a:path w="3337787" h="3337787">
                  <a:moveTo>
                    <a:pt x="0" y="0"/>
                  </a:moveTo>
                  <a:lnTo>
                    <a:pt x="3337787" y="0"/>
                  </a:lnTo>
                  <a:lnTo>
                    <a:pt x="3337787" y="3337787"/>
                  </a:lnTo>
                  <a:lnTo>
                    <a:pt x="0" y="3337787"/>
                  </a:lnTo>
                  <a:lnTo>
                    <a:pt x="0" y="0"/>
                  </a:lnTo>
                  <a:close/>
                </a:path>
              </a:pathLst>
            </a:custGeom>
            <a:blipFill>
              <a:blip r:embed="rId2" cstate="print"/>
              <a:stretch>
                <a:fillRect/>
              </a:stretch>
            </a:blipFill>
          </p:spPr>
        </p:sp>
        <p:sp>
          <p:nvSpPr>
            <p:cNvPr id="6" name="Freeform 6"/>
            <p:cNvSpPr/>
            <p:nvPr/>
          </p:nvSpPr>
          <p:spPr>
            <a:xfrm>
              <a:off x="0" y="1075055"/>
              <a:ext cx="2677782" cy="2722330"/>
            </a:xfrm>
            <a:custGeom>
              <a:avLst/>
              <a:gdLst/>
              <a:ahLst/>
              <a:cxnLst/>
              <a:rect l="l" t="t" r="r" b="b"/>
              <a:pathLst>
                <a:path w="2677782" h="2722330">
                  <a:moveTo>
                    <a:pt x="0" y="0"/>
                  </a:moveTo>
                  <a:lnTo>
                    <a:pt x="2677782" y="0"/>
                  </a:lnTo>
                  <a:lnTo>
                    <a:pt x="2677782" y="2722330"/>
                  </a:lnTo>
                  <a:lnTo>
                    <a:pt x="0" y="2722330"/>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3826317" y="337927"/>
              <a:ext cx="1700723" cy="1977585"/>
            </a:xfrm>
            <a:custGeom>
              <a:avLst/>
              <a:gdLst/>
              <a:ahLst/>
              <a:cxnLst/>
              <a:rect l="l" t="t" r="r" b="b"/>
              <a:pathLst>
                <a:path w="1700723" h="1977585">
                  <a:moveTo>
                    <a:pt x="0" y="0"/>
                  </a:moveTo>
                  <a:lnTo>
                    <a:pt x="1700723" y="0"/>
                  </a:lnTo>
                  <a:lnTo>
                    <a:pt x="1700723" y="1977585"/>
                  </a:lnTo>
                  <a:lnTo>
                    <a:pt x="0" y="1977585"/>
                  </a:lnTo>
                  <a:lnTo>
                    <a:pt x="0" y="0"/>
                  </a:lnTo>
                  <a:close/>
                </a:path>
              </a:pathLst>
            </a:custGeom>
            <a:blipFill>
              <a:blip r:embed="rId5" cstate="print">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3826317" y="2436220"/>
              <a:ext cx="1057181" cy="1057181"/>
            </a:xfrm>
            <a:custGeom>
              <a:avLst/>
              <a:gdLst/>
              <a:ahLst/>
              <a:cxnLst/>
              <a:rect l="l" t="t" r="r" b="b"/>
              <a:pathLst>
                <a:path w="1057181" h="1057181">
                  <a:moveTo>
                    <a:pt x="0" y="0"/>
                  </a:moveTo>
                  <a:lnTo>
                    <a:pt x="1057181" y="0"/>
                  </a:lnTo>
                  <a:lnTo>
                    <a:pt x="1057181" y="1057180"/>
                  </a:lnTo>
                  <a:lnTo>
                    <a:pt x="0" y="1057180"/>
                  </a:lnTo>
                  <a:lnTo>
                    <a:pt x="0" y="0"/>
                  </a:lnTo>
                  <a:close/>
                </a:path>
              </a:pathLst>
            </a:custGeom>
            <a:blipFill>
              <a:blip r:embed="rId7" cstate="print"/>
              <a:stretch>
                <a:fillRect/>
              </a:stretch>
            </a:blipFill>
          </p:spPr>
        </p:sp>
      </p:grpSp>
      <p:sp>
        <p:nvSpPr>
          <p:cNvPr id="9" name="TextBox 9"/>
          <p:cNvSpPr txBox="1"/>
          <p:nvPr/>
        </p:nvSpPr>
        <p:spPr>
          <a:xfrm>
            <a:off x="4876800" y="3932881"/>
            <a:ext cx="3414748" cy="2650799"/>
          </a:xfrm>
          <a:prstGeom prst="rect">
            <a:avLst/>
          </a:prstGeom>
        </p:spPr>
        <p:txBody>
          <a:bodyPr lIns="0" tIns="0" rIns="0" bIns="0" rtlCol="0" anchor="t">
            <a:spAutoFit/>
          </a:bodyPr>
          <a:lstStyle/>
          <a:p>
            <a:pPr>
              <a:lnSpc>
                <a:spcPts val="2379"/>
              </a:lnSpc>
            </a:pPr>
            <a:r>
              <a:rPr lang="en-US" sz="1700">
                <a:solidFill>
                  <a:srgbClr val="FFF7F8"/>
                </a:solidFill>
                <a:latin typeface="Libre Franklin"/>
              </a:rPr>
              <a:t>Bu noktada sonuç için beklentiler de oluşturulabilir. Örneğin konu hakkındaki bilgi seviyeniz, güçlü ve zayıf yanlarınız ve zamanı dikkate alarak kendinize, ben bu konuyu sular seller gibi ezberleyebilir miyim yoksa sadece genel fikir sahibi olsam yeter mi, diye sorabilirsiniz.</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5A68"/>
        </a:solidFill>
        <a:effectLst/>
      </p:bgPr>
    </p:bg>
    <p:spTree>
      <p:nvGrpSpPr>
        <p:cNvPr id="1" name=""/>
        <p:cNvGrpSpPr/>
        <p:nvPr/>
      </p:nvGrpSpPr>
      <p:grpSpPr>
        <a:xfrm>
          <a:off x="0" y="0"/>
          <a:ext cx="0" cy="0"/>
          <a:chOff x="0" y="0"/>
          <a:chExt cx="0" cy="0"/>
        </a:xfrm>
      </p:grpSpPr>
      <p:sp>
        <p:nvSpPr>
          <p:cNvPr id="2" name="TextBox 2"/>
          <p:cNvSpPr txBox="1"/>
          <p:nvPr/>
        </p:nvSpPr>
        <p:spPr>
          <a:xfrm>
            <a:off x="5223821" y="2556513"/>
            <a:ext cx="3798259" cy="2116448"/>
          </a:xfrm>
          <a:prstGeom prst="rect">
            <a:avLst/>
          </a:prstGeom>
        </p:spPr>
        <p:txBody>
          <a:bodyPr lIns="0" tIns="0" rIns="0" bIns="0" rtlCol="0" anchor="t">
            <a:spAutoFit/>
          </a:bodyPr>
          <a:lstStyle/>
          <a:p>
            <a:pPr>
              <a:lnSpc>
                <a:spcPts val="5600"/>
              </a:lnSpc>
            </a:pPr>
            <a:r>
              <a:rPr lang="en-US" sz="4000" u="sng" spc="80">
                <a:solidFill>
                  <a:srgbClr val="FFF7F8"/>
                </a:solidFill>
                <a:latin typeface="Libre Franklin Light"/>
              </a:rPr>
              <a:t>Strateji Uygulama ve İzleme</a:t>
            </a:r>
          </a:p>
        </p:txBody>
      </p:sp>
      <p:grpSp>
        <p:nvGrpSpPr>
          <p:cNvPr id="3" name="Group 3"/>
          <p:cNvGrpSpPr/>
          <p:nvPr/>
        </p:nvGrpSpPr>
        <p:grpSpPr>
          <a:xfrm>
            <a:off x="731520" y="1547024"/>
            <a:ext cx="3522552" cy="4221153"/>
            <a:chOff x="0" y="0"/>
            <a:chExt cx="4696736" cy="5628203"/>
          </a:xfrm>
        </p:grpSpPr>
        <p:sp>
          <p:nvSpPr>
            <p:cNvPr id="4" name="TextBox 4"/>
            <p:cNvSpPr txBox="1"/>
            <p:nvPr/>
          </p:nvSpPr>
          <p:spPr>
            <a:xfrm>
              <a:off x="0" y="-28575"/>
              <a:ext cx="4696736" cy="3129999"/>
            </a:xfrm>
            <a:prstGeom prst="rect">
              <a:avLst/>
            </a:prstGeom>
          </p:spPr>
          <p:txBody>
            <a:bodyPr lIns="0" tIns="0" rIns="0" bIns="0" rtlCol="0" anchor="t">
              <a:spAutoFit/>
            </a:bodyPr>
            <a:lstStyle/>
            <a:p>
              <a:pPr>
                <a:lnSpc>
                  <a:spcPts val="2379"/>
                </a:lnSpc>
              </a:pPr>
              <a:r>
                <a:rPr lang="en-US" sz="1700">
                  <a:solidFill>
                    <a:srgbClr val="FFF7F8"/>
                  </a:solidFill>
                  <a:latin typeface="Libre Franklin Light"/>
                </a:rPr>
                <a:t>İşin bu kısmında seçilen stratejiye sadık kalmak ve en iyi şekilde uygulamak önemli. Bunun yanında kendinizi gözlemleyerek gittiğiniz yolun sizi hedefe götürüp götürmeyeceği ve size neyin iyi geldiği hususlarında fikir sahibi olabilirsiniz.</a:t>
              </a:r>
            </a:p>
          </p:txBody>
        </p:sp>
        <p:sp>
          <p:nvSpPr>
            <p:cNvPr id="5" name="TextBox 5"/>
            <p:cNvSpPr txBox="1"/>
            <p:nvPr/>
          </p:nvSpPr>
          <p:spPr>
            <a:xfrm>
              <a:off x="0" y="4472578"/>
              <a:ext cx="4696736" cy="1155626"/>
            </a:xfrm>
            <a:prstGeom prst="rect">
              <a:avLst/>
            </a:prstGeom>
          </p:spPr>
          <p:txBody>
            <a:bodyPr lIns="0" tIns="0" rIns="0" bIns="0" rtlCol="0" anchor="t">
              <a:spAutoFit/>
            </a:bodyPr>
            <a:lstStyle/>
            <a:p>
              <a:pPr>
                <a:lnSpc>
                  <a:spcPts val="2379"/>
                </a:lnSpc>
              </a:pPr>
              <a:r>
                <a:rPr lang="en-US" sz="1700">
                  <a:solidFill>
                    <a:srgbClr val="FFF7F8"/>
                  </a:solidFill>
                  <a:latin typeface="Libre Franklin Light"/>
                </a:rPr>
                <a:t>Yine bu aşamada olası engelleri aşmak için izleyeceğiniz yan yolları belirleyin..</a:t>
              </a:r>
            </a:p>
          </p:txBody>
        </p:sp>
      </p:grpSp>
      <p:grpSp>
        <p:nvGrpSpPr>
          <p:cNvPr id="6" name="Group 6"/>
          <p:cNvGrpSpPr/>
          <p:nvPr/>
        </p:nvGrpSpPr>
        <p:grpSpPr>
          <a:xfrm>
            <a:off x="5791603" y="-532992"/>
            <a:ext cx="2378562" cy="2452058"/>
            <a:chOff x="0" y="0"/>
            <a:chExt cx="3171415" cy="3269410"/>
          </a:xfrm>
        </p:grpSpPr>
        <p:sp>
          <p:nvSpPr>
            <p:cNvPr id="7" name="Freeform 7"/>
            <p:cNvSpPr/>
            <p:nvPr/>
          </p:nvSpPr>
          <p:spPr>
            <a:xfrm rot="-10800000">
              <a:off x="657569" y="0"/>
              <a:ext cx="1638792" cy="3269410"/>
            </a:xfrm>
            <a:custGeom>
              <a:avLst/>
              <a:gdLst/>
              <a:ahLst/>
              <a:cxnLst/>
              <a:rect l="l" t="t" r="r" b="b"/>
              <a:pathLst>
                <a:path w="1638792" h="3269410">
                  <a:moveTo>
                    <a:pt x="0" y="0"/>
                  </a:moveTo>
                  <a:lnTo>
                    <a:pt x="1638791" y="0"/>
                  </a:lnTo>
                  <a:lnTo>
                    <a:pt x="1638791" y="3269410"/>
                  </a:lnTo>
                  <a:lnTo>
                    <a:pt x="0" y="3269410"/>
                  </a:lnTo>
                  <a:lnTo>
                    <a:pt x="0" y="0"/>
                  </a:lnTo>
                  <a:close/>
                </a:path>
              </a:pathLst>
            </a:custGeom>
            <a:blipFill>
              <a:blip r:embed="rId2" cstate="print"/>
              <a:stretch>
                <a:fillRect/>
              </a:stretch>
            </a:blipFill>
          </p:spPr>
        </p:sp>
        <p:sp>
          <p:nvSpPr>
            <p:cNvPr id="8" name="Freeform 8"/>
            <p:cNvSpPr/>
            <p:nvPr/>
          </p:nvSpPr>
          <p:spPr>
            <a:xfrm>
              <a:off x="1709971" y="547634"/>
              <a:ext cx="1461444" cy="1699354"/>
            </a:xfrm>
            <a:custGeom>
              <a:avLst/>
              <a:gdLst/>
              <a:ahLst/>
              <a:cxnLst/>
              <a:rect l="l" t="t" r="r" b="b"/>
              <a:pathLst>
                <a:path w="1461444" h="1699354">
                  <a:moveTo>
                    <a:pt x="0" y="0"/>
                  </a:moveTo>
                  <a:lnTo>
                    <a:pt x="1461444" y="0"/>
                  </a:lnTo>
                  <a:lnTo>
                    <a:pt x="1461444" y="1699354"/>
                  </a:lnTo>
                  <a:lnTo>
                    <a:pt x="0" y="1699354"/>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sp>
        <p:sp>
          <p:nvSpPr>
            <p:cNvPr id="9" name="Freeform 9"/>
            <p:cNvSpPr/>
            <p:nvPr/>
          </p:nvSpPr>
          <p:spPr>
            <a:xfrm>
              <a:off x="0" y="1960945"/>
              <a:ext cx="1315137" cy="286042"/>
            </a:xfrm>
            <a:custGeom>
              <a:avLst/>
              <a:gdLst/>
              <a:ahLst/>
              <a:cxnLst/>
              <a:rect l="l" t="t" r="r" b="b"/>
              <a:pathLst>
                <a:path w="1315137" h="286042">
                  <a:moveTo>
                    <a:pt x="0" y="0"/>
                  </a:moveTo>
                  <a:lnTo>
                    <a:pt x="1315137" y="0"/>
                  </a:lnTo>
                  <a:lnTo>
                    <a:pt x="1315137" y="286043"/>
                  </a:lnTo>
                  <a:lnTo>
                    <a:pt x="0" y="286043"/>
                  </a:lnTo>
                  <a:lnTo>
                    <a:pt x="0" y="0"/>
                  </a:lnTo>
                  <a:close/>
                </a:path>
              </a:pathLst>
            </a:custGeom>
            <a:blipFill>
              <a:blip r:embed="rId5" cstate="print"/>
              <a:stretch>
                <a:fillRect/>
              </a:stretch>
            </a:blipFill>
          </p:spPr>
        </p:sp>
      </p:grpSp>
      <p:grpSp>
        <p:nvGrpSpPr>
          <p:cNvPr id="10" name="Group 10"/>
          <p:cNvGrpSpPr/>
          <p:nvPr/>
        </p:nvGrpSpPr>
        <p:grpSpPr>
          <a:xfrm>
            <a:off x="6418329" y="5323942"/>
            <a:ext cx="2973365" cy="3013069"/>
            <a:chOff x="0" y="0"/>
            <a:chExt cx="3964486" cy="4017425"/>
          </a:xfrm>
        </p:grpSpPr>
        <p:sp>
          <p:nvSpPr>
            <p:cNvPr id="11" name="Freeform 11"/>
            <p:cNvSpPr/>
            <p:nvPr/>
          </p:nvSpPr>
          <p:spPr>
            <a:xfrm>
              <a:off x="535339" y="1040265"/>
              <a:ext cx="2977160" cy="2977160"/>
            </a:xfrm>
            <a:custGeom>
              <a:avLst/>
              <a:gdLst/>
              <a:ahLst/>
              <a:cxnLst/>
              <a:rect l="l" t="t" r="r" b="b"/>
              <a:pathLst>
                <a:path w="2977160" h="2977160">
                  <a:moveTo>
                    <a:pt x="0" y="0"/>
                  </a:moveTo>
                  <a:lnTo>
                    <a:pt x="2977160" y="0"/>
                  </a:lnTo>
                  <a:lnTo>
                    <a:pt x="2977160" y="2977160"/>
                  </a:lnTo>
                  <a:lnTo>
                    <a:pt x="0" y="2977160"/>
                  </a:lnTo>
                  <a:lnTo>
                    <a:pt x="0" y="0"/>
                  </a:lnTo>
                  <a:close/>
                </a:path>
              </a:pathLst>
            </a:custGeom>
            <a:blipFill>
              <a:blip r:embed="rId6" cstate="print"/>
              <a:stretch>
                <a:fillRect/>
              </a:stretch>
            </a:blipFill>
          </p:spPr>
        </p:sp>
        <p:sp>
          <p:nvSpPr>
            <p:cNvPr id="12" name="Freeform 12"/>
            <p:cNvSpPr/>
            <p:nvPr/>
          </p:nvSpPr>
          <p:spPr>
            <a:xfrm>
              <a:off x="0" y="1040265"/>
              <a:ext cx="535339" cy="535339"/>
            </a:xfrm>
            <a:custGeom>
              <a:avLst/>
              <a:gdLst/>
              <a:ahLst/>
              <a:cxnLst/>
              <a:rect l="l" t="t" r="r" b="b"/>
              <a:pathLst>
                <a:path w="535339" h="535339">
                  <a:moveTo>
                    <a:pt x="0" y="0"/>
                  </a:moveTo>
                  <a:lnTo>
                    <a:pt x="535339" y="0"/>
                  </a:lnTo>
                  <a:lnTo>
                    <a:pt x="535339" y="535339"/>
                  </a:lnTo>
                  <a:lnTo>
                    <a:pt x="0" y="535339"/>
                  </a:lnTo>
                  <a:lnTo>
                    <a:pt x="0" y="0"/>
                  </a:lnTo>
                  <a:close/>
                </a:path>
              </a:pathLst>
            </a:custGeom>
            <a:blipFill>
              <a:blip r:embed="rId7" cstate="print"/>
              <a:stretch>
                <a:fillRect/>
              </a:stretch>
            </a:blipFill>
          </p:spPr>
        </p:sp>
        <p:sp>
          <p:nvSpPr>
            <p:cNvPr id="13" name="Freeform 13"/>
            <p:cNvSpPr/>
            <p:nvPr/>
          </p:nvSpPr>
          <p:spPr>
            <a:xfrm>
              <a:off x="2023919" y="0"/>
              <a:ext cx="1940567" cy="2080530"/>
            </a:xfrm>
            <a:custGeom>
              <a:avLst/>
              <a:gdLst/>
              <a:ahLst/>
              <a:cxnLst/>
              <a:rect l="l" t="t" r="r" b="b"/>
              <a:pathLst>
                <a:path w="1940567" h="2080530">
                  <a:moveTo>
                    <a:pt x="0" y="0"/>
                  </a:moveTo>
                  <a:lnTo>
                    <a:pt x="1940567" y="0"/>
                  </a:lnTo>
                  <a:lnTo>
                    <a:pt x="1940567" y="2080530"/>
                  </a:lnTo>
                  <a:lnTo>
                    <a:pt x="0" y="2080530"/>
                  </a:lnTo>
                  <a:lnTo>
                    <a:pt x="0" y="0"/>
                  </a:lnTo>
                  <a:close/>
                </a:path>
              </a:pathLst>
            </a:custGeom>
            <a:blipFill>
              <a:blip r:embed="rId8" cstate="print">
                <a:extLst>
                  <a:ext uri="{96DAC541-7B7A-43D3-8B79-37D633B846F1}">
                    <asvg:svgBlip xmlns:asvg="http://schemas.microsoft.com/office/drawing/2016/SVG/main" xmlns="" r:embed="rId9"/>
                  </a:ext>
                </a:extLst>
              </a:blip>
              <a:stretch>
                <a:fillRect/>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401</Words>
  <Application>Microsoft Office PowerPoint</Application>
  <PresentationFormat>Özel</PresentationFormat>
  <Paragraphs>33</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Libre Franklin Bold</vt:lpstr>
      <vt:lpstr>Libre Franklin Light</vt:lpstr>
      <vt:lpstr>Libre Franklin</vt:lpstr>
      <vt:lpstr>Calibri</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 Düzenlemeli Öğrenme</dc:title>
  <cp:lastModifiedBy>Bys Tech</cp:lastModifiedBy>
  <cp:revision>2</cp:revision>
  <dcterms:created xsi:type="dcterms:W3CDTF">2006-08-16T00:00:00Z</dcterms:created>
  <dcterms:modified xsi:type="dcterms:W3CDTF">2024-03-14T09:11:56Z</dcterms:modified>
  <dc:identifier>DAF_Xre1giQ</dc:identifier>
</cp:coreProperties>
</file>