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HK Grotesk Bold" charset="1" panose="00000800000000000000"/>
      <p:regular r:id="rId24"/>
    </p:embeddedFont>
    <p:embeddedFont>
      <p:font typeface="HK Grotesk Medium" charset="1" panose="00000600000000000000"/>
      <p:regular r:id="rId25"/>
    </p:embeddedFont>
    <p:embeddedFont>
      <p:font typeface="Open Sans" charset="1" panose="020B0606030504020204"/>
      <p:regular r:id="rId26"/>
    </p:embeddedFont>
    <p:embeddedFont>
      <p:font typeface="Open Sans Bold" charset="1" panose="020B0806030504020204"/>
      <p:regular r:id="rId27"/>
    </p:embeddedFont>
    <p:embeddedFont>
      <p:font typeface="HK Grotesk" charset="1" panose="000005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https://psycnet.apa.org/doi/10.1037/0022-0663.90.3.374"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0">
            <a:off x="6835935" y="-1089258"/>
            <a:ext cx="12556839" cy="12465516"/>
          </a:xfrm>
          <a:custGeom>
            <a:avLst/>
            <a:gdLst/>
            <a:ahLst/>
            <a:cxnLst/>
            <a:rect r="r" b="b" t="t" l="l"/>
            <a:pathLst>
              <a:path h="12465516" w="12556839">
                <a:moveTo>
                  <a:pt x="0" y="0"/>
                </a:moveTo>
                <a:lnTo>
                  <a:pt x="12556839" y="0"/>
                </a:lnTo>
                <a:lnTo>
                  <a:pt x="12556839" y="12465516"/>
                </a:lnTo>
                <a:lnTo>
                  <a:pt x="0" y="124655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3361182"/>
            <a:ext cx="10135599" cy="3876657"/>
          </a:xfrm>
          <a:prstGeom prst="rect">
            <a:avLst/>
          </a:prstGeom>
        </p:spPr>
        <p:txBody>
          <a:bodyPr anchor="t" rtlCol="false" tIns="0" lIns="0" bIns="0" rIns="0">
            <a:spAutoFit/>
          </a:bodyPr>
          <a:lstStyle/>
          <a:p>
            <a:pPr algn="l">
              <a:lnSpc>
                <a:spcPts val="10022"/>
              </a:lnSpc>
            </a:pPr>
            <a:r>
              <a:rPr lang="en-US" sz="10226">
                <a:solidFill>
                  <a:srgbClr val="F4F6FC"/>
                </a:solidFill>
                <a:latin typeface="HK Grotesk Bold"/>
              </a:rPr>
              <a:t>OKUL BAŞARISINI ARTIRMA</a:t>
            </a:r>
          </a:p>
        </p:txBody>
      </p:sp>
      <p:sp>
        <p:nvSpPr>
          <p:cNvPr name="TextBox 4" id="4"/>
          <p:cNvSpPr txBox="true"/>
          <p:nvPr/>
        </p:nvSpPr>
        <p:spPr>
          <a:xfrm rot="0">
            <a:off x="1033158" y="8307749"/>
            <a:ext cx="9611412" cy="455295"/>
          </a:xfrm>
          <a:prstGeom prst="rect">
            <a:avLst/>
          </a:prstGeom>
        </p:spPr>
        <p:txBody>
          <a:bodyPr anchor="t" rtlCol="false" tIns="0" lIns="0" bIns="0" rIns="0">
            <a:spAutoFit/>
          </a:bodyPr>
          <a:lstStyle/>
          <a:p>
            <a:pPr algn="l">
              <a:lnSpc>
                <a:spcPts val="3779"/>
              </a:lnSpc>
            </a:pPr>
            <a:r>
              <a:rPr lang="en-US" sz="2699">
                <a:solidFill>
                  <a:srgbClr val="F4F6FC"/>
                </a:solidFill>
                <a:latin typeface="HK Grotesk Medium"/>
              </a:rPr>
              <a:t>Hazırlayan: Samet Gültürk</a:t>
            </a:r>
          </a:p>
        </p:txBody>
      </p:sp>
      <p:sp>
        <p:nvSpPr>
          <p:cNvPr name="AutoShape 5" id="5"/>
          <p:cNvSpPr/>
          <p:nvPr/>
        </p:nvSpPr>
        <p:spPr>
          <a:xfrm rot="0">
            <a:off x="1028700" y="1215465"/>
            <a:ext cx="9615870" cy="0"/>
          </a:xfrm>
          <a:prstGeom prst="line">
            <a:avLst/>
          </a:prstGeom>
          <a:ln cap="rnd" w="19050">
            <a:solidFill>
              <a:srgbClr val="F4F6FC"/>
            </a:solidFill>
            <a:prstDash val="solid"/>
            <a:headEnd type="none" len="sm" w="sm"/>
            <a:tailEnd type="none" len="sm" w="sm"/>
          </a:ln>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TextBox 2" id="2"/>
          <p:cNvSpPr txBox="true"/>
          <p:nvPr/>
        </p:nvSpPr>
        <p:spPr>
          <a:xfrm rot="0">
            <a:off x="2076677" y="1905799"/>
            <a:ext cx="6122811" cy="1057275"/>
          </a:xfrm>
          <a:prstGeom prst="rect">
            <a:avLst/>
          </a:prstGeom>
        </p:spPr>
        <p:txBody>
          <a:bodyPr anchor="t" rtlCol="false" tIns="0" lIns="0" bIns="0" rIns="0">
            <a:spAutoFit/>
          </a:bodyPr>
          <a:lstStyle/>
          <a:p>
            <a:pPr algn="l" marL="0" indent="0" lvl="0">
              <a:lnSpc>
                <a:spcPts val="8340"/>
              </a:lnSpc>
              <a:spcBef>
                <a:spcPct val="0"/>
              </a:spcBef>
            </a:pPr>
            <a:r>
              <a:rPr lang="en-US" sz="6950">
                <a:solidFill>
                  <a:srgbClr val="FFFFFF"/>
                </a:solidFill>
                <a:latin typeface="Open Sans Bold"/>
              </a:rPr>
              <a:t>CİNSİYET</a:t>
            </a:r>
          </a:p>
        </p:txBody>
      </p:sp>
      <p:sp>
        <p:nvSpPr>
          <p:cNvPr name="TextBox 3" id="3"/>
          <p:cNvSpPr txBox="true"/>
          <p:nvPr/>
        </p:nvSpPr>
        <p:spPr>
          <a:xfrm rot="0">
            <a:off x="2076677" y="3894951"/>
            <a:ext cx="6122811" cy="4160520"/>
          </a:xfrm>
          <a:prstGeom prst="rect">
            <a:avLst/>
          </a:prstGeom>
        </p:spPr>
        <p:txBody>
          <a:bodyPr anchor="t" rtlCol="false" tIns="0" lIns="0" bIns="0" rIns="0">
            <a:spAutoFit/>
          </a:bodyPr>
          <a:lstStyle/>
          <a:p>
            <a:pPr algn="l">
              <a:lnSpc>
                <a:spcPts val="4199"/>
              </a:lnSpc>
            </a:pPr>
            <a:r>
              <a:rPr lang="en-US" sz="2799">
                <a:solidFill>
                  <a:srgbClr val="FFFFFF"/>
                </a:solidFill>
                <a:latin typeface="Open Sans"/>
              </a:rPr>
              <a:t>Cinsiyet farklılıkları okul başarısında son yıllarda önemli bir gösterge olarak karşımıza çıkmaktadır. Çeşitli araştırmaların bulgularına göre zeka ve sosyo-kültürel faktörleri istatistiki olarak devre dışı bıraktığımızda kızların erkeklere göre daha başarılı olduğunu görmekteyiz.</a:t>
            </a:r>
          </a:p>
        </p:txBody>
      </p:sp>
      <p:pic>
        <p:nvPicPr>
          <p:cNvPr name="Picture 4" id="4"/>
          <p:cNvPicPr>
            <a:picLocks noChangeAspect="true"/>
          </p:cNvPicPr>
          <p:nvPr/>
        </p:nvPicPr>
        <p:blipFill>
          <a:blip r:embed="rId2"/>
          <a:stretch>
            <a:fillRect/>
          </a:stretch>
        </p:blipFill>
        <p:spPr>
          <a:xfrm rot="0">
            <a:off x="9217148" y="1497751"/>
            <a:ext cx="5696675" cy="5567498"/>
          </a:xfrm>
          <a:prstGeom prst="rect">
            <a:avLst/>
          </a:prstGeom>
        </p:spPr>
      </p:pic>
      <p:pic>
        <p:nvPicPr>
          <p:cNvPr name="Picture 5" id="5"/>
          <p:cNvPicPr>
            <a:picLocks noChangeAspect="true"/>
          </p:cNvPicPr>
          <p:nvPr/>
        </p:nvPicPr>
        <p:blipFill>
          <a:blip r:embed="rId3"/>
          <a:stretch>
            <a:fillRect/>
          </a:stretch>
        </p:blipFill>
        <p:spPr>
          <a:xfrm rot="0">
            <a:off x="9422187" y="6865448"/>
            <a:ext cx="5286595" cy="1630572"/>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12192000" cy="13716000"/>
          </a:xfrm>
        </p:grpSpPr>
        <p:pic>
          <p:nvPicPr>
            <p:cNvPr name="Picture 3" id="3"/>
            <p:cNvPicPr>
              <a:picLocks noChangeAspect="true"/>
            </p:cNvPicPr>
            <p:nvPr/>
          </p:nvPicPr>
          <p:blipFill>
            <a:blip r:embed="rId2"/>
            <a:srcRect l="5555" t="0" r="5555" b="0"/>
            <a:stretch>
              <a:fillRect/>
            </a:stretch>
          </p:blipFill>
          <p:spPr>
            <a:xfrm flipH="false" flipV="false">
              <a:off x="0" y="0"/>
              <a:ext cx="12192000" cy="13716000"/>
            </a:xfrm>
            <a:prstGeom prst="rect">
              <a:avLst/>
            </a:prstGeom>
          </p:spPr>
        </p:pic>
      </p:grpSp>
      <p:sp>
        <p:nvSpPr>
          <p:cNvPr name="TextBox 4" id="4"/>
          <p:cNvSpPr txBox="true"/>
          <p:nvPr/>
        </p:nvSpPr>
        <p:spPr>
          <a:xfrm rot="0">
            <a:off x="9668181" y="5165808"/>
            <a:ext cx="8343898" cy="3636645"/>
          </a:xfrm>
          <a:prstGeom prst="rect">
            <a:avLst/>
          </a:prstGeom>
        </p:spPr>
        <p:txBody>
          <a:bodyPr anchor="t" rtlCol="false" tIns="0" lIns="0" bIns="0" rIns="0">
            <a:spAutoFit/>
          </a:bodyPr>
          <a:lstStyle/>
          <a:p>
            <a:pPr algn="l" marL="0" indent="0" lvl="0">
              <a:lnSpc>
                <a:spcPts val="4199"/>
              </a:lnSpc>
              <a:spcBef>
                <a:spcPct val="0"/>
              </a:spcBef>
            </a:pPr>
            <a:r>
              <a:rPr lang="en-US" sz="2799">
                <a:solidFill>
                  <a:srgbClr val="FFFFFF"/>
                </a:solidFill>
                <a:latin typeface="Open Sans"/>
              </a:rPr>
              <a:t>Kişilik tipleri ve okul başarısı arasındaki ilişki birçok çalışmada ortaya konulmuştur. Özellikle BIG FIVE kişilik parametreleri üzerinde yapılan araştırmalarda deneyime açıklık, uyumluluk, sorumluluk ve dışa dönüklük bileşenleriyle başarı arasında pozitif, nevrotiklik ile ise negatif bir korelasyon bulunmuştur.</a:t>
            </a:r>
          </a:p>
        </p:txBody>
      </p:sp>
      <p:sp>
        <p:nvSpPr>
          <p:cNvPr name="TextBox 5" id="5"/>
          <p:cNvSpPr txBox="true"/>
          <p:nvPr/>
        </p:nvSpPr>
        <p:spPr>
          <a:xfrm rot="0">
            <a:off x="9144000" y="1028700"/>
            <a:ext cx="9144000" cy="365760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FFFFFF"/>
                </a:solidFill>
                <a:latin typeface="Open Sans Bold"/>
              </a:rPr>
              <a:t>KİŞİLİK TİPLERİ VE KİŞİLİK ÖRÜNTÜSÜ</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grpSp>
        <p:nvGrpSpPr>
          <p:cNvPr name="Group 2" id="2"/>
          <p:cNvGrpSpPr/>
          <p:nvPr/>
        </p:nvGrpSpPr>
        <p:grpSpPr>
          <a:xfrm rot="0">
            <a:off x="7922552" y="796291"/>
            <a:ext cx="9602424" cy="8462009"/>
            <a:chOff x="0" y="0"/>
            <a:chExt cx="12803231" cy="11282679"/>
          </a:xfrm>
        </p:grpSpPr>
        <p:pic>
          <p:nvPicPr>
            <p:cNvPr name="Picture 3" id="3"/>
            <p:cNvPicPr>
              <a:picLocks noChangeAspect="true"/>
            </p:cNvPicPr>
            <p:nvPr/>
          </p:nvPicPr>
          <p:blipFill>
            <a:blip r:embed="rId2"/>
            <a:srcRect l="0" t="2892" r="0" b="2892"/>
            <a:stretch>
              <a:fillRect/>
            </a:stretch>
          </p:blipFill>
          <p:spPr>
            <a:xfrm flipH="false" flipV="false">
              <a:off x="0" y="0"/>
              <a:ext cx="12803231" cy="11282679"/>
            </a:xfrm>
            <a:prstGeom prst="rect">
              <a:avLst/>
            </a:prstGeom>
          </p:spPr>
        </p:pic>
      </p:grpSp>
      <p:sp>
        <p:nvSpPr>
          <p:cNvPr name="TextBox 4" id="4"/>
          <p:cNvSpPr txBox="true"/>
          <p:nvPr/>
        </p:nvSpPr>
        <p:spPr>
          <a:xfrm rot="0">
            <a:off x="1028700" y="3686175"/>
            <a:ext cx="6732252" cy="2914650"/>
          </a:xfrm>
          <a:prstGeom prst="rect">
            <a:avLst/>
          </a:prstGeom>
        </p:spPr>
        <p:txBody>
          <a:bodyPr anchor="t" rtlCol="false" tIns="0" lIns="0" bIns="0" rIns="0">
            <a:spAutoFit/>
          </a:bodyPr>
          <a:lstStyle/>
          <a:p>
            <a:pPr algn="l" marL="0" indent="0" lvl="0">
              <a:lnSpc>
                <a:spcPts val="7679"/>
              </a:lnSpc>
              <a:spcBef>
                <a:spcPct val="0"/>
              </a:spcBef>
            </a:pPr>
            <a:r>
              <a:rPr lang="en-US" sz="6399">
                <a:solidFill>
                  <a:srgbClr val="FFFFFF"/>
                </a:solidFill>
                <a:latin typeface="Open Sans Bold"/>
              </a:rPr>
              <a:t>BIG FIVE (BÜYÜK BEŞLİ) KİŞİLİK PARAMETRELERİ</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50A30"/>
        </a:solidFill>
      </p:bgPr>
    </p:bg>
    <p:spTree>
      <p:nvGrpSpPr>
        <p:cNvPr id="1" name=""/>
        <p:cNvGrpSpPr/>
        <p:nvPr/>
      </p:nvGrpSpPr>
      <p:grpSpPr>
        <a:xfrm>
          <a:off x="0" y="0"/>
          <a:ext cx="0" cy="0"/>
          <a:chOff x="0" y="0"/>
          <a:chExt cx="0" cy="0"/>
        </a:xfrm>
      </p:grpSpPr>
      <p:sp>
        <p:nvSpPr>
          <p:cNvPr name="TextBox 2" id="2"/>
          <p:cNvSpPr txBox="true"/>
          <p:nvPr/>
        </p:nvSpPr>
        <p:spPr>
          <a:xfrm rot="0">
            <a:off x="9067800" y="3310661"/>
            <a:ext cx="7325469" cy="4481195"/>
          </a:xfrm>
          <a:prstGeom prst="rect">
            <a:avLst/>
          </a:prstGeom>
        </p:spPr>
        <p:txBody>
          <a:bodyPr anchor="t" rtlCol="false" tIns="0" lIns="0" bIns="0" rIns="0">
            <a:spAutoFit/>
          </a:bodyPr>
          <a:lstStyle/>
          <a:p>
            <a:pPr algn="l" marL="0" indent="0" lvl="0">
              <a:lnSpc>
                <a:spcPts val="4480"/>
              </a:lnSpc>
              <a:spcBef>
                <a:spcPct val="0"/>
              </a:spcBef>
            </a:pPr>
            <a:r>
              <a:rPr lang="en-US" sz="3200" u="none">
                <a:solidFill>
                  <a:srgbClr val="F4F6FC"/>
                </a:solidFill>
                <a:latin typeface="HK Grotesk Bold"/>
              </a:rPr>
              <a:t>Kahvaltı etmenin okul başarısına olumlu etkide bulunduğuna dair birçok çalışma vardır.</a:t>
            </a:r>
          </a:p>
          <a:p>
            <a:pPr algn="l" marL="0" indent="0" lvl="0">
              <a:lnSpc>
                <a:spcPts val="4480"/>
              </a:lnSpc>
              <a:spcBef>
                <a:spcPct val="0"/>
              </a:spcBef>
            </a:pPr>
          </a:p>
          <a:p>
            <a:pPr algn="l" marL="0" indent="0" lvl="0">
              <a:lnSpc>
                <a:spcPts val="4480"/>
              </a:lnSpc>
              <a:spcBef>
                <a:spcPct val="0"/>
              </a:spcBef>
            </a:pPr>
            <a:r>
              <a:rPr lang="en-US" sz="3200" u="none">
                <a:solidFill>
                  <a:srgbClr val="F4F6FC"/>
                </a:solidFill>
                <a:latin typeface="HK Grotesk Bold"/>
              </a:rPr>
              <a:t>Bunun yanında dengeli beslenme ve bolca sebze ve meyve tüketme zihinsel performans açısından önemli katkılar sağlar.</a:t>
            </a:r>
          </a:p>
        </p:txBody>
      </p:sp>
      <p:sp>
        <p:nvSpPr>
          <p:cNvPr name="TextBox 3" id="3"/>
          <p:cNvSpPr txBox="true"/>
          <p:nvPr/>
        </p:nvSpPr>
        <p:spPr>
          <a:xfrm rot="0">
            <a:off x="2612387" y="5510301"/>
            <a:ext cx="5071113" cy="981075"/>
          </a:xfrm>
          <a:prstGeom prst="rect">
            <a:avLst/>
          </a:prstGeom>
        </p:spPr>
        <p:txBody>
          <a:bodyPr anchor="t" rtlCol="false" tIns="0" lIns="0" bIns="0" rIns="0">
            <a:spAutoFit/>
          </a:bodyPr>
          <a:lstStyle/>
          <a:p>
            <a:pPr algn="l" marL="0" indent="0" lvl="0">
              <a:lnSpc>
                <a:spcPts val="7275"/>
              </a:lnSpc>
              <a:spcBef>
                <a:spcPct val="0"/>
              </a:spcBef>
            </a:pPr>
            <a:r>
              <a:rPr lang="en-US" sz="7500" u="none">
                <a:solidFill>
                  <a:srgbClr val="F4F6FC"/>
                </a:solidFill>
                <a:latin typeface="HK Grotesk Bold"/>
              </a:rPr>
              <a:t>BESLENME</a:t>
            </a:r>
          </a:p>
        </p:txBody>
      </p:sp>
      <p:grpSp>
        <p:nvGrpSpPr>
          <p:cNvPr name="Group 4" id="4"/>
          <p:cNvGrpSpPr/>
          <p:nvPr/>
        </p:nvGrpSpPr>
        <p:grpSpPr>
          <a:xfrm rot="0">
            <a:off x="0" y="0"/>
            <a:ext cx="1619250" cy="1689100"/>
            <a:chOff x="0" y="0"/>
            <a:chExt cx="426469" cy="444866"/>
          </a:xfrm>
        </p:grpSpPr>
        <p:sp>
          <p:nvSpPr>
            <p:cNvPr name="Freeform 5" id="5"/>
            <p:cNvSpPr/>
            <p:nvPr/>
          </p:nvSpPr>
          <p:spPr>
            <a:xfrm flipH="false" flipV="false" rot="0">
              <a:off x="0" y="0"/>
              <a:ext cx="426469" cy="444866"/>
            </a:xfrm>
            <a:custGeom>
              <a:avLst/>
              <a:gdLst/>
              <a:ahLst/>
              <a:cxnLst/>
              <a:rect r="r" b="b" t="t" l="l"/>
              <a:pathLst>
                <a:path h="444866" w="426469">
                  <a:moveTo>
                    <a:pt x="0" y="0"/>
                  </a:moveTo>
                  <a:lnTo>
                    <a:pt x="426469" y="0"/>
                  </a:lnTo>
                  <a:lnTo>
                    <a:pt x="426469" y="444866"/>
                  </a:lnTo>
                  <a:lnTo>
                    <a:pt x="0" y="444866"/>
                  </a:lnTo>
                  <a:close/>
                </a:path>
              </a:pathLst>
            </a:custGeom>
            <a:solidFill>
              <a:srgbClr val="F4F6FC"/>
            </a:solidFill>
          </p:spPr>
        </p:sp>
        <p:sp>
          <p:nvSpPr>
            <p:cNvPr name="TextBox 6" id="6"/>
            <p:cNvSpPr txBox="true"/>
            <p:nvPr/>
          </p:nvSpPr>
          <p:spPr>
            <a:xfrm>
              <a:off x="0" y="-66675"/>
              <a:ext cx="426469" cy="511541"/>
            </a:xfrm>
            <a:prstGeom prst="rect">
              <a:avLst/>
            </a:prstGeom>
          </p:spPr>
          <p:txBody>
            <a:bodyPr anchor="ctr" rtlCol="false" tIns="50800" lIns="50800" bIns="50800" rIns="50800"/>
            <a:lstStyle/>
            <a:p>
              <a:pPr algn="ctr">
                <a:lnSpc>
                  <a:spcPts val="3150"/>
                </a:lnSpc>
              </a:pPr>
            </a:p>
          </p:txBody>
        </p:sp>
      </p:grpSp>
      <p:sp>
        <p:nvSpPr>
          <p:cNvPr name="AutoShape 7" id="7"/>
          <p:cNvSpPr/>
          <p:nvPr/>
        </p:nvSpPr>
        <p:spPr>
          <a:xfrm>
            <a:off x="1633537" y="-14077"/>
            <a:ext cx="19050" cy="10287000"/>
          </a:xfrm>
          <a:prstGeom prst="line">
            <a:avLst/>
          </a:prstGeom>
          <a:ln cap="flat" w="47625">
            <a:solidFill>
              <a:srgbClr val="F4F6FC"/>
            </a:solidFill>
            <a:prstDash val="solid"/>
            <a:headEnd type="none" len="sm" w="sm"/>
            <a:tailEnd type="none" len="sm" w="sm"/>
          </a:ln>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descr="Geometric Mirrored Triangle Shape"/>
          <p:cNvSpPr/>
          <p:nvPr/>
        </p:nvSpPr>
        <p:spPr>
          <a:xfrm flipH="false" flipV="false" rot="0">
            <a:off x="13125728" y="0"/>
            <a:ext cx="10324544" cy="10287000"/>
          </a:xfrm>
          <a:custGeom>
            <a:avLst/>
            <a:gdLst/>
            <a:ahLst/>
            <a:cxnLst/>
            <a:rect r="r" b="b" t="t" l="l"/>
            <a:pathLst>
              <a:path h="10287000" w="10324544">
                <a:moveTo>
                  <a:pt x="0" y="0"/>
                </a:moveTo>
                <a:lnTo>
                  <a:pt x="10324544" y="0"/>
                </a:lnTo>
                <a:lnTo>
                  <a:pt x="10324544"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524000" y="3177540"/>
            <a:ext cx="5665773" cy="3789045"/>
          </a:xfrm>
          <a:prstGeom prst="rect">
            <a:avLst/>
          </a:prstGeom>
        </p:spPr>
        <p:txBody>
          <a:bodyPr anchor="t" rtlCol="false" tIns="0" lIns="0" bIns="0" rIns="0">
            <a:spAutoFit/>
          </a:bodyPr>
          <a:lstStyle/>
          <a:p>
            <a:pPr algn="l" marL="0" indent="0" lvl="0">
              <a:lnSpc>
                <a:spcPts val="10080"/>
              </a:lnSpc>
              <a:spcBef>
                <a:spcPct val="0"/>
              </a:spcBef>
            </a:pPr>
            <a:r>
              <a:rPr lang="en-US" sz="7200">
                <a:solidFill>
                  <a:srgbClr val="FFFFFF"/>
                </a:solidFill>
                <a:latin typeface="HK Grotesk"/>
              </a:rPr>
              <a:t>Triarşik (3 Fazlı) Öğretim Yöntemi</a:t>
            </a:r>
          </a:p>
        </p:txBody>
      </p:sp>
      <p:sp>
        <p:nvSpPr>
          <p:cNvPr name="TextBox 4" id="4"/>
          <p:cNvSpPr txBox="true"/>
          <p:nvPr/>
        </p:nvSpPr>
        <p:spPr>
          <a:xfrm rot="0">
            <a:off x="8501085" y="1921643"/>
            <a:ext cx="6326947" cy="6877555"/>
          </a:xfrm>
          <a:prstGeom prst="rect">
            <a:avLst/>
          </a:prstGeom>
        </p:spPr>
        <p:txBody>
          <a:bodyPr anchor="t" rtlCol="false" tIns="0" lIns="0" bIns="0" rIns="0">
            <a:spAutoFit/>
          </a:bodyPr>
          <a:lstStyle/>
          <a:p>
            <a:pPr algn="l">
              <a:lnSpc>
                <a:spcPts val="3644"/>
              </a:lnSpc>
            </a:pPr>
            <a:r>
              <a:rPr lang="en-US" sz="2603">
                <a:solidFill>
                  <a:srgbClr val="FFFFFF"/>
                </a:solidFill>
                <a:latin typeface="HK Grotesk Medium"/>
              </a:rPr>
              <a:t>Öğrenme ve öğretme yöntemleri belki de okul başarsını en yüksek derecede etkileyen faktördür. Uygulanan yönteme göre başarı oranlarında ciddi farklılıklar gözlenir.</a:t>
            </a:r>
          </a:p>
          <a:p>
            <a:pPr algn="l">
              <a:lnSpc>
                <a:spcPts val="3644"/>
              </a:lnSpc>
            </a:pPr>
          </a:p>
          <a:p>
            <a:pPr algn="l">
              <a:lnSpc>
                <a:spcPts val="3644"/>
              </a:lnSpc>
            </a:pPr>
            <a:r>
              <a:rPr lang="en-US" sz="2603">
                <a:solidFill>
                  <a:srgbClr val="FFFFFF"/>
                </a:solidFill>
                <a:latin typeface="HK Grotesk Medium"/>
              </a:rPr>
              <a:t>Akademik bir çalışmada çeşitli öğrencilerden oluşan 3 gruba değişik öğretim yöntemleri uygulanmış ve en başarılı yöntemin analitik, yaratıcı ve pratik olmak üzere 3 fazdan oluşan triarşik yöntem olduğu görülmüştür (Sternberg ve ark., 1998).</a:t>
            </a:r>
          </a:p>
          <a:p>
            <a:pPr algn="l">
              <a:lnSpc>
                <a:spcPts val="3644"/>
              </a:lnSpc>
            </a:pPr>
          </a:p>
          <a:p>
            <a:pPr algn="l" marL="0" indent="0" lvl="0">
              <a:lnSpc>
                <a:spcPts val="3644"/>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TextBox 2" id="2"/>
          <p:cNvSpPr txBox="true"/>
          <p:nvPr/>
        </p:nvSpPr>
        <p:spPr>
          <a:xfrm rot="0">
            <a:off x="1028700" y="1047750"/>
            <a:ext cx="11011041" cy="2901169"/>
          </a:xfrm>
          <a:prstGeom prst="rect">
            <a:avLst/>
          </a:prstGeom>
        </p:spPr>
        <p:txBody>
          <a:bodyPr anchor="t" rtlCol="false" tIns="0" lIns="0" bIns="0" rIns="0">
            <a:spAutoFit/>
          </a:bodyPr>
          <a:lstStyle/>
          <a:p>
            <a:pPr algn="l" marL="0" indent="0" lvl="0">
              <a:lnSpc>
                <a:spcPts val="11437"/>
              </a:lnSpc>
              <a:spcBef>
                <a:spcPct val="0"/>
              </a:spcBef>
            </a:pPr>
            <a:r>
              <a:rPr lang="en-US" sz="9692">
                <a:solidFill>
                  <a:srgbClr val="F4F6FC"/>
                </a:solidFill>
                <a:latin typeface="HK Grotesk Bold"/>
              </a:rPr>
              <a:t>Öğrenci Önyargı ve Sabit Düşünceleri</a:t>
            </a:r>
          </a:p>
        </p:txBody>
      </p:sp>
      <p:sp>
        <p:nvSpPr>
          <p:cNvPr name="Freeform 3" id="3"/>
          <p:cNvSpPr/>
          <p:nvPr/>
        </p:nvSpPr>
        <p:spPr>
          <a:xfrm flipH="false" flipV="false" rot="-3728054">
            <a:off x="11898155" y="-1989851"/>
            <a:ext cx="14944277" cy="14833373"/>
          </a:xfrm>
          <a:custGeom>
            <a:avLst/>
            <a:gdLst/>
            <a:ahLst/>
            <a:cxnLst/>
            <a:rect r="r" b="b" t="t" l="l"/>
            <a:pathLst>
              <a:path h="14833373" w="14944277">
                <a:moveTo>
                  <a:pt x="0" y="0"/>
                </a:moveTo>
                <a:lnTo>
                  <a:pt x="14944277" y="0"/>
                </a:lnTo>
                <a:lnTo>
                  <a:pt x="14944277" y="14833373"/>
                </a:lnTo>
                <a:lnTo>
                  <a:pt x="0" y="148333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4170047"/>
            <a:ext cx="10726507" cy="2380615"/>
          </a:xfrm>
          <a:prstGeom prst="rect">
            <a:avLst/>
          </a:prstGeom>
        </p:spPr>
        <p:txBody>
          <a:bodyPr anchor="t" rtlCol="false" tIns="0" lIns="0" bIns="0" rIns="0">
            <a:spAutoFit/>
          </a:bodyPr>
          <a:lstStyle/>
          <a:p>
            <a:pPr algn="l">
              <a:lnSpc>
                <a:spcPts val="4759"/>
              </a:lnSpc>
              <a:spcBef>
                <a:spcPct val="0"/>
              </a:spcBef>
            </a:pPr>
            <a:r>
              <a:rPr lang="en-US" sz="3399">
                <a:solidFill>
                  <a:srgbClr val="F4F6FC"/>
                </a:solidFill>
                <a:latin typeface="HK Grotesk Medium"/>
              </a:rPr>
              <a:t>Zekanın sabit ve gelistirilemez bir kavram olduğunu düşünen öğrencilerin zekanın geliştirilebilir ve değişken bir unsur olduğunu düşünenlere göre okul başarısının daha düşük olduğu görülmüştür.</a:t>
            </a:r>
            <a:r>
              <a:rPr lang="en-US" sz="3399">
                <a:solidFill>
                  <a:srgbClr val="F4F6FC"/>
                </a:solidFill>
                <a:latin typeface="HK Grotesk Medium"/>
              </a:rPr>
              <a:t>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0">
            <a:off x="10135393" y="3245274"/>
            <a:ext cx="7569671" cy="3796452"/>
          </a:xfrm>
          <a:custGeom>
            <a:avLst/>
            <a:gdLst/>
            <a:ahLst/>
            <a:cxnLst/>
            <a:rect r="r" b="b" t="t" l="l"/>
            <a:pathLst>
              <a:path h="3796452" w="7569671">
                <a:moveTo>
                  <a:pt x="0" y="0"/>
                </a:moveTo>
                <a:lnTo>
                  <a:pt x="7569671" y="0"/>
                </a:lnTo>
                <a:lnTo>
                  <a:pt x="7569671" y="3796452"/>
                </a:lnTo>
                <a:lnTo>
                  <a:pt x="0" y="3796452"/>
                </a:lnTo>
                <a:lnTo>
                  <a:pt x="0" y="0"/>
                </a:lnTo>
                <a:close/>
              </a:path>
            </a:pathLst>
          </a:custGeom>
          <a:blipFill>
            <a:blip r:embed="rId2"/>
            <a:stretch>
              <a:fillRect l="-4945" t="-12128" r="0" b="-7442"/>
            </a:stretch>
          </a:blipFill>
        </p:spPr>
      </p:sp>
      <p:sp>
        <p:nvSpPr>
          <p:cNvPr name="TextBox 3" id="3"/>
          <p:cNvSpPr txBox="true"/>
          <p:nvPr/>
        </p:nvSpPr>
        <p:spPr>
          <a:xfrm rot="0">
            <a:off x="1028700" y="3663827"/>
            <a:ext cx="6855309" cy="4678564"/>
          </a:xfrm>
          <a:prstGeom prst="rect">
            <a:avLst/>
          </a:prstGeom>
        </p:spPr>
        <p:txBody>
          <a:bodyPr anchor="t" rtlCol="false" tIns="0" lIns="0" bIns="0" rIns="0">
            <a:spAutoFit/>
          </a:bodyPr>
          <a:lstStyle/>
          <a:p>
            <a:pPr algn="l" marL="0" indent="0" lvl="0">
              <a:lnSpc>
                <a:spcPts val="4679"/>
              </a:lnSpc>
            </a:pPr>
            <a:r>
              <a:rPr lang="en-US" sz="3599">
                <a:solidFill>
                  <a:srgbClr val="FFFFFF"/>
                </a:solidFill>
                <a:latin typeface="HK Grotesk"/>
              </a:rPr>
              <a:t>Fortier ve ark. (1995) okul performansını belirleyen bir çeşit motivasyonel model ortaya koymuşlardır. Bu modelin özelliği birden fazla teoriden faydalanarak hazırlanılmış olması ve sadece okul performansı değişkeni üzerinde belirleyici olmasıdır.</a:t>
            </a:r>
          </a:p>
        </p:txBody>
      </p:sp>
      <p:sp>
        <p:nvSpPr>
          <p:cNvPr name="TextBox 4" id="4"/>
          <p:cNvSpPr txBox="true"/>
          <p:nvPr/>
        </p:nvSpPr>
        <p:spPr>
          <a:xfrm rot="0">
            <a:off x="1744872" y="1200150"/>
            <a:ext cx="13274948" cy="1291590"/>
          </a:xfrm>
          <a:prstGeom prst="rect">
            <a:avLst/>
          </a:prstGeom>
        </p:spPr>
        <p:txBody>
          <a:bodyPr anchor="t" rtlCol="false" tIns="0" lIns="0" bIns="0" rIns="0">
            <a:spAutoFit/>
          </a:bodyPr>
          <a:lstStyle/>
          <a:p>
            <a:pPr algn="l" marL="0" indent="0" lvl="0">
              <a:lnSpc>
                <a:spcPts val="9600"/>
              </a:lnSpc>
            </a:pPr>
            <a:r>
              <a:rPr lang="en-US" sz="9600">
                <a:solidFill>
                  <a:srgbClr val="FFFFFF"/>
                </a:solidFill>
                <a:latin typeface="HK Grotesk"/>
              </a:rPr>
              <a:t>Motivasyon</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50A30"/>
        </a:solidFill>
      </p:bgPr>
    </p:bg>
    <p:spTree>
      <p:nvGrpSpPr>
        <p:cNvPr id="1" name=""/>
        <p:cNvGrpSpPr/>
        <p:nvPr/>
      </p:nvGrpSpPr>
      <p:grpSpPr>
        <a:xfrm>
          <a:off x="0" y="0"/>
          <a:ext cx="0" cy="0"/>
          <a:chOff x="0" y="0"/>
          <a:chExt cx="0" cy="0"/>
        </a:xfrm>
      </p:grpSpPr>
      <p:sp>
        <p:nvSpPr>
          <p:cNvPr name="AutoShape 2" id="2"/>
          <p:cNvSpPr/>
          <p:nvPr/>
        </p:nvSpPr>
        <p:spPr>
          <a:xfrm rot="0">
            <a:off x="0" y="0"/>
            <a:ext cx="1969439" cy="1860037"/>
          </a:xfrm>
          <a:prstGeom prst="rect">
            <a:avLst/>
          </a:prstGeom>
          <a:solidFill>
            <a:srgbClr val="FFFFFF"/>
          </a:solidFill>
        </p:spPr>
      </p:sp>
      <p:sp>
        <p:nvSpPr>
          <p:cNvPr name="AutoShape 3" id="3"/>
          <p:cNvSpPr/>
          <p:nvPr/>
        </p:nvSpPr>
        <p:spPr>
          <a:xfrm>
            <a:off x="1893101" y="5591542"/>
            <a:ext cx="10012702" cy="0"/>
          </a:xfrm>
          <a:prstGeom prst="line">
            <a:avLst/>
          </a:prstGeom>
          <a:ln cap="flat" w="38100">
            <a:solidFill>
              <a:srgbClr val="FFFFFF"/>
            </a:solidFill>
            <a:prstDash val="solid"/>
            <a:headEnd type="none" len="sm" w="sm"/>
            <a:tailEnd type="none" len="sm" w="sm"/>
          </a:ln>
        </p:spPr>
      </p:sp>
      <p:grpSp>
        <p:nvGrpSpPr>
          <p:cNvPr name="Group 4" id="4"/>
          <p:cNvGrpSpPr/>
          <p:nvPr/>
        </p:nvGrpSpPr>
        <p:grpSpPr>
          <a:xfrm rot="0">
            <a:off x="1893101" y="2208570"/>
            <a:ext cx="10001517" cy="2114868"/>
            <a:chOff x="0" y="0"/>
            <a:chExt cx="13335356" cy="2819823"/>
          </a:xfrm>
        </p:grpSpPr>
        <p:sp>
          <p:nvSpPr>
            <p:cNvPr name="TextBox 5" id="5"/>
            <p:cNvSpPr txBox="true"/>
            <p:nvPr/>
          </p:nvSpPr>
          <p:spPr>
            <a:xfrm rot="0">
              <a:off x="0" y="104775"/>
              <a:ext cx="13335356" cy="1377315"/>
            </a:xfrm>
            <a:prstGeom prst="rect">
              <a:avLst/>
            </a:prstGeom>
          </p:spPr>
          <p:txBody>
            <a:bodyPr anchor="t" rtlCol="false" tIns="0" lIns="0" bIns="0" rIns="0">
              <a:spAutoFit/>
            </a:bodyPr>
            <a:lstStyle/>
            <a:p>
              <a:pPr algn="l" marL="0" indent="0" lvl="0">
                <a:lnSpc>
                  <a:spcPts val="7717"/>
                </a:lnSpc>
              </a:pPr>
              <a:r>
                <a:rPr lang="en-US" sz="7350">
                  <a:solidFill>
                    <a:srgbClr val="FFFFFF"/>
                  </a:solidFill>
                  <a:latin typeface="HK Grotesk"/>
                </a:rPr>
                <a:t>Ebeveynlik Stilleri</a:t>
              </a:r>
            </a:p>
          </p:txBody>
        </p:sp>
        <p:sp>
          <p:nvSpPr>
            <p:cNvPr name="TextBox 6" id="6"/>
            <p:cNvSpPr txBox="true"/>
            <p:nvPr/>
          </p:nvSpPr>
          <p:spPr>
            <a:xfrm rot="0">
              <a:off x="0" y="2272665"/>
              <a:ext cx="13335356" cy="547158"/>
            </a:xfrm>
            <a:prstGeom prst="rect">
              <a:avLst/>
            </a:prstGeom>
          </p:spPr>
          <p:txBody>
            <a:bodyPr anchor="t" rtlCol="false" tIns="0" lIns="0" bIns="0" rIns="0">
              <a:spAutoFit/>
            </a:bodyPr>
            <a:lstStyle/>
            <a:p>
              <a:pPr algn="l" marL="0" indent="0" lvl="0">
                <a:lnSpc>
                  <a:spcPts val="3499"/>
                </a:lnSpc>
              </a:pPr>
              <a:r>
                <a:rPr lang="en-US" sz="2499">
                  <a:solidFill>
                    <a:srgbClr val="FFFFFF"/>
                  </a:solidFill>
                  <a:latin typeface="HK Grotesk"/>
                </a:rPr>
                <a:t>Daha fazla metin ekleyin</a:t>
              </a:r>
            </a:p>
          </p:txBody>
        </p:sp>
      </p:grpSp>
      <p:sp>
        <p:nvSpPr>
          <p:cNvPr name="TextBox 7" id="7"/>
          <p:cNvSpPr txBox="true"/>
          <p:nvPr/>
        </p:nvSpPr>
        <p:spPr>
          <a:xfrm rot="0">
            <a:off x="1893101" y="6319480"/>
            <a:ext cx="4375131" cy="2111375"/>
          </a:xfrm>
          <a:prstGeom prst="rect">
            <a:avLst/>
          </a:prstGeom>
        </p:spPr>
        <p:txBody>
          <a:bodyPr anchor="t" rtlCol="false" tIns="0" lIns="0" bIns="0" rIns="0">
            <a:spAutoFit/>
          </a:bodyPr>
          <a:lstStyle/>
          <a:p>
            <a:pPr algn="l" marL="0" indent="0" lvl="0">
              <a:lnSpc>
                <a:spcPts val="2800"/>
              </a:lnSpc>
            </a:pPr>
            <a:r>
              <a:rPr lang="en-US" sz="2000">
                <a:solidFill>
                  <a:srgbClr val="FFFFFF"/>
                </a:solidFill>
                <a:latin typeface="HK Grotesk"/>
              </a:rPr>
              <a:t>Steinberg ve ark. çalışmasına göre de Yetkili (Authoritative) ebevenlik okul başarısını artırıcı bir faktör olarak karşımıza çıkıyor. Ancak çalışma anket yöntemiyle yapıldığından geçerliliği sorgulanmaktadır.</a:t>
            </a:r>
          </a:p>
        </p:txBody>
      </p:sp>
      <p:sp>
        <p:nvSpPr>
          <p:cNvPr name="TextBox 8" id="8"/>
          <p:cNvSpPr txBox="true"/>
          <p:nvPr/>
        </p:nvSpPr>
        <p:spPr>
          <a:xfrm rot="0">
            <a:off x="7381794" y="6319480"/>
            <a:ext cx="4375131" cy="2111375"/>
          </a:xfrm>
          <a:prstGeom prst="rect">
            <a:avLst/>
          </a:prstGeom>
        </p:spPr>
        <p:txBody>
          <a:bodyPr anchor="t" rtlCol="false" tIns="0" lIns="0" bIns="0" rIns="0">
            <a:spAutoFit/>
          </a:bodyPr>
          <a:lstStyle/>
          <a:p>
            <a:pPr algn="l" marL="0" indent="0" lvl="0">
              <a:lnSpc>
                <a:spcPts val="2800"/>
              </a:lnSpc>
            </a:pPr>
            <a:r>
              <a:rPr lang="en-US" sz="2000">
                <a:solidFill>
                  <a:srgbClr val="FFFFFF"/>
                </a:solidFill>
                <a:latin typeface="HK Grotesk"/>
              </a:rPr>
              <a:t>Bununla birlikte Nyarko (2011) tarafından yürütülen bir başka çalışmada aynı sonuç bulunmuş fakat bu defa 3 modülden oluşan yetkili ebeveynlik ölçeği hazırlanarak ebeveynlik stili belirlenmiştir.</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TextBox 2" id="2"/>
          <p:cNvSpPr txBox="true"/>
          <p:nvPr/>
        </p:nvSpPr>
        <p:spPr>
          <a:xfrm rot="0">
            <a:off x="1028700" y="3043039"/>
            <a:ext cx="16230600" cy="6692265"/>
          </a:xfrm>
          <a:prstGeom prst="rect">
            <a:avLst/>
          </a:prstGeom>
        </p:spPr>
        <p:txBody>
          <a:bodyPr anchor="t" rtlCol="false" tIns="0" lIns="0" bIns="0" rIns="0">
            <a:spAutoFit/>
          </a:bodyPr>
          <a:lstStyle/>
          <a:p>
            <a:pPr algn="just" marL="518160" indent="-259080" lvl="1">
              <a:lnSpc>
                <a:spcPts val="3359"/>
              </a:lnSpc>
              <a:buFont typeface="Arial"/>
              <a:buChar char="•"/>
            </a:pPr>
            <a:r>
              <a:rPr lang="en-US" sz="2400">
                <a:solidFill>
                  <a:srgbClr val="F4F6FC"/>
                </a:solidFill>
                <a:latin typeface="HK Grotesk Medium"/>
              </a:rPr>
              <a:t>Fortier, M. S., Vallerand, R. J., &amp; Guay, F. (1995). Academic motivation and school performance: Toward a structural model. </a:t>
            </a:r>
            <a:r>
              <a:rPr lang="en-US" sz="2400">
                <a:solidFill>
                  <a:srgbClr val="F4F6FC"/>
                </a:solidFill>
                <a:latin typeface="HK Grotesk Medium"/>
              </a:rPr>
              <a:t>Contemporary educational psychology, 20(3), 257-274.</a:t>
            </a:r>
          </a:p>
          <a:p>
            <a:pPr algn="just" marL="518160" indent="-259080" lvl="1">
              <a:lnSpc>
                <a:spcPts val="3359"/>
              </a:lnSpc>
              <a:buFont typeface="Arial"/>
              <a:buChar char="•"/>
            </a:pPr>
            <a:r>
              <a:rPr lang="en-US" sz="2400">
                <a:solidFill>
                  <a:srgbClr val="F4F6FC"/>
                </a:solidFill>
                <a:latin typeface="HK Grotesk Medium"/>
              </a:rPr>
              <a:t>Karande, S., &amp; Kulkarni, M. (2005). Poor school performance. </a:t>
            </a:r>
            <a:r>
              <a:rPr lang="en-US" sz="2400">
                <a:solidFill>
                  <a:srgbClr val="F4F6FC"/>
                </a:solidFill>
                <a:latin typeface="HK Grotesk Medium"/>
              </a:rPr>
              <a:t>The Indian Journal of Pediatrics, 72, 961-967.</a:t>
            </a:r>
          </a:p>
          <a:p>
            <a:pPr algn="just" marL="518160" indent="-259080" lvl="1">
              <a:lnSpc>
                <a:spcPts val="3359"/>
              </a:lnSpc>
              <a:buFont typeface="Arial"/>
              <a:buChar char="•"/>
            </a:pPr>
            <a:r>
              <a:rPr lang="en-US" sz="2400">
                <a:solidFill>
                  <a:srgbClr val="F4F6FC"/>
                </a:solidFill>
                <a:latin typeface="HK Grotesk Medium"/>
              </a:rPr>
              <a:t>Okkinga, M., van Steensel, R., van Gelderen, A. J., van Schooten, E., Sleegers, P. J., &amp; Arends, L. R. (2018). Effectiveness of reading-strategy interventions in whole classrooms: A meta-analysis. </a:t>
            </a:r>
            <a:r>
              <a:rPr lang="en-US" sz="2400">
                <a:solidFill>
                  <a:srgbClr val="F4F6FC"/>
                </a:solidFill>
                <a:latin typeface="HK Grotesk Medium"/>
              </a:rPr>
              <a:t>Educational Psychology Review, 30, 1215-1239.</a:t>
            </a:r>
          </a:p>
          <a:p>
            <a:pPr algn="just" marL="518160" indent="-259080" lvl="1">
              <a:lnSpc>
                <a:spcPts val="3359"/>
              </a:lnSpc>
              <a:buFont typeface="Arial"/>
              <a:buChar char="•"/>
            </a:pPr>
            <a:r>
              <a:rPr lang="en-US" sz="2400">
                <a:solidFill>
                  <a:srgbClr val="F4F6FC"/>
                </a:solidFill>
                <a:latin typeface="HK Grotesk Medium"/>
              </a:rPr>
              <a:t>Steinmayr, R., &amp; Spinath, B. (2008). Sex differences in school achievement: What are the roles of personality and achievement motivation?. European Journal of Personality: Published for the European Association of Personality Psychology, 22(3), 185-209.</a:t>
            </a:r>
          </a:p>
          <a:p>
            <a:pPr algn="just" marL="518160" indent="-259080" lvl="1">
              <a:lnSpc>
                <a:spcPts val="3359"/>
              </a:lnSpc>
              <a:buFont typeface="Arial"/>
              <a:buChar char="•"/>
            </a:pPr>
            <a:r>
              <a:rPr lang="en-US" sz="2400">
                <a:solidFill>
                  <a:srgbClr val="F4F6FC"/>
                </a:solidFill>
                <a:latin typeface="HK Grotesk Medium"/>
              </a:rPr>
              <a:t>Steinberg, L., Lamborn, S. D., Dornbusch, S. M., &amp; Darling, N. (1992). Impact of parenting practices on adolescent achievement: Authoritative parenting, school involvement, and encouragement to succeed. Child development, 63(5), 1266-1281.</a:t>
            </a:r>
          </a:p>
          <a:p>
            <a:pPr algn="just" marL="518160" indent="-259080" lvl="1">
              <a:lnSpc>
                <a:spcPts val="3359"/>
              </a:lnSpc>
              <a:buFont typeface="Arial"/>
              <a:buChar char="•"/>
            </a:pPr>
            <a:r>
              <a:rPr lang="en-US" sz="2400">
                <a:solidFill>
                  <a:srgbClr val="F4F6FC"/>
                </a:solidFill>
                <a:latin typeface="HK Grotesk Medium"/>
              </a:rPr>
              <a:t>Sternberg, R. J., Torff, B., &amp; Grigorenko, E. L. (1998). Teaching triarchically improves school achievement. Journal of Educational Psychology, 90(3), 374–384. </a:t>
            </a:r>
            <a:r>
              <a:rPr lang="en-US" sz="2400" u="sng">
                <a:solidFill>
                  <a:srgbClr val="F4F6FC"/>
                </a:solidFill>
                <a:latin typeface="HK Grotesk Medium"/>
                <a:hlinkClick r:id="rId2" tooltip="https://psycnet.apa.org/doi/10.1037/0022-0663.90.3.374"/>
              </a:rPr>
              <a:t>https://doi.org/10.1037/0022-0663.90.3.374</a:t>
            </a:r>
          </a:p>
          <a:p>
            <a:pPr algn="just" marL="518160" indent="-259080" lvl="1">
              <a:lnSpc>
                <a:spcPts val="3359"/>
              </a:lnSpc>
              <a:buFont typeface="Arial"/>
              <a:buChar char="•"/>
            </a:pPr>
            <a:r>
              <a:rPr lang="en-US" sz="2400" u="sng">
                <a:solidFill>
                  <a:srgbClr val="F4F6FC"/>
                </a:solidFill>
                <a:latin typeface="HK Grotesk Medium"/>
              </a:rPr>
              <a:t>Stipek, D., &amp; Gralinski, J. H. (1996). Children's beliefs about intelligence and school performance. Journal of Educational Psychology, 88(3), 397.</a:t>
            </a:r>
          </a:p>
        </p:txBody>
      </p:sp>
      <p:sp>
        <p:nvSpPr>
          <p:cNvPr name="TextBox 3" id="3"/>
          <p:cNvSpPr txBox="true"/>
          <p:nvPr/>
        </p:nvSpPr>
        <p:spPr>
          <a:xfrm rot="0">
            <a:off x="1028700" y="1822696"/>
            <a:ext cx="16230600" cy="953643"/>
          </a:xfrm>
          <a:prstGeom prst="rect">
            <a:avLst/>
          </a:prstGeom>
        </p:spPr>
        <p:txBody>
          <a:bodyPr anchor="t" rtlCol="false" tIns="0" lIns="0" bIns="0" rIns="0">
            <a:spAutoFit/>
          </a:bodyPr>
          <a:lstStyle/>
          <a:p>
            <a:pPr algn="l">
              <a:lnSpc>
                <a:spcPts val="7056"/>
              </a:lnSpc>
            </a:pPr>
            <a:r>
              <a:rPr lang="en-US" sz="7200">
                <a:solidFill>
                  <a:srgbClr val="F4F6FC"/>
                </a:solidFill>
                <a:latin typeface="HK Grotesk Bold"/>
              </a:rPr>
              <a:t>KAYNAKÇA</a:t>
            </a:r>
          </a:p>
        </p:txBody>
      </p:sp>
      <p:sp>
        <p:nvSpPr>
          <p:cNvPr name="AutoShape 4" id="4"/>
          <p:cNvSpPr/>
          <p:nvPr/>
        </p:nvSpPr>
        <p:spPr>
          <a:xfrm rot="0">
            <a:off x="1028700" y="1215465"/>
            <a:ext cx="16230600" cy="0"/>
          </a:xfrm>
          <a:prstGeom prst="line">
            <a:avLst/>
          </a:prstGeom>
          <a:ln cap="rnd" w="19050">
            <a:solidFill>
              <a:srgbClr val="F4F6FC"/>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0">
            <a:off x="7154064" y="1028700"/>
            <a:ext cx="3979873" cy="3979873"/>
          </a:xfrm>
          <a:custGeom>
            <a:avLst/>
            <a:gdLst/>
            <a:ahLst/>
            <a:cxnLst/>
            <a:rect r="r" b="b" t="t" l="l"/>
            <a:pathLst>
              <a:path h="3979873" w="3979873">
                <a:moveTo>
                  <a:pt x="0" y="0"/>
                </a:moveTo>
                <a:lnTo>
                  <a:pt x="3979872" y="0"/>
                </a:lnTo>
                <a:lnTo>
                  <a:pt x="3979872" y="3979873"/>
                </a:lnTo>
                <a:lnTo>
                  <a:pt x="0" y="39798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6101879"/>
            <a:ext cx="16230600" cy="2040890"/>
          </a:xfrm>
          <a:prstGeom prst="rect">
            <a:avLst/>
          </a:prstGeom>
        </p:spPr>
        <p:txBody>
          <a:bodyPr anchor="t" rtlCol="false" tIns="0" lIns="0" bIns="0" rIns="0">
            <a:spAutoFit/>
          </a:bodyPr>
          <a:lstStyle/>
          <a:p>
            <a:pPr algn="just">
              <a:lnSpc>
                <a:spcPts val="4059"/>
              </a:lnSpc>
            </a:pPr>
            <a:r>
              <a:rPr lang="en-US" sz="2899">
                <a:solidFill>
                  <a:srgbClr val="F4F6FC"/>
                </a:solidFill>
                <a:latin typeface="HK Grotesk Medium"/>
              </a:rPr>
              <a:t>Başarı kültürden kültüre, toplumsal sınıftan toplumsal sınıfa ve daha birçok parametreye göre değişen bir kavram olsa da, en temelde, başarı olarak görülen kıstas kişinin ya da kurumların hedefledikleri, ulaşmak istedikleri veya hayal edildiğinde kendilerini tatmin edecek ölçütlere ve durumlara erişmeleridir.</a:t>
            </a:r>
          </a:p>
        </p:txBody>
      </p:sp>
      <p:sp>
        <p:nvSpPr>
          <p:cNvPr name="TextBox 4" id="4"/>
          <p:cNvSpPr txBox="true"/>
          <p:nvPr/>
        </p:nvSpPr>
        <p:spPr>
          <a:xfrm rot="0">
            <a:off x="1028700" y="4676241"/>
            <a:ext cx="16230600" cy="953643"/>
          </a:xfrm>
          <a:prstGeom prst="rect">
            <a:avLst/>
          </a:prstGeom>
        </p:spPr>
        <p:txBody>
          <a:bodyPr anchor="t" rtlCol="false" tIns="0" lIns="0" bIns="0" rIns="0">
            <a:spAutoFit/>
          </a:bodyPr>
          <a:lstStyle/>
          <a:p>
            <a:pPr algn="ctr">
              <a:lnSpc>
                <a:spcPts val="7056"/>
              </a:lnSpc>
            </a:pPr>
            <a:r>
              <a:rPr lang="en-US" sz="7200">
                <a:solidFill>
                  <a:srgbClr val="F4F6FC"/>
                </a:solidFill>
                <a:latin typeface="HK Grotesk Bold"/>
              </a:rPr>
              <a:t>BAŞARI</a:t>
            </a:r>
          </a:p>
        </p:txBody>
      </p:sp>
      <p:sp>
        <p:nvSpPr>
          <p:cNvPr name="AutoShape 5" id="5"/>
          <p:cNvSpPr/>
          <p:nvPr/>
        </p:nvSpPr>
        <p:spPr>
          <a:xfrm rot="0">
            <a:off x="1028700" y="9248775"/>
            <a:ext cx="16230600" cy="0"/>
          </a:xfrm>
          <a:prstGeom prst="line">
            <a:avLst/>
          </a:prstGeom>
          <a:ln cap="rnd" w="19050">
            <a:solidFill>
              <a:srgbClr val="F4F6FC"/>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true" flipV="false" rot="0">
            <a:off x="3450414" y="-5016540"/>
            <a:ext cx="11387172" cy="11366468"/>
          </a:xfrm>
          <a:custGeom>
            <a:avLst/>
            <a:gdLst/>
            <a:ahLst/>
            <a:cxnLst/>
            <a:rect r="r" b="b" t="t" l="l"/>
            <a:pathLst>
              <a:path h="11366468" w="11387172">
                <a:moveTo>
                  <a:pt x="11387172" y="0"/>
                </a:moveTo>
                <a:lnTo>
                  <a:pt x="0" y="0"/>
                </a:lnTo>
                <a:lnTo>
                  <a:pt x="0" y="11366468"/>
                </a:lnTo>
                <a:lnTo>
                  <a:pt x="11387172" y="11366468"/>
                </a:lnTo>
                <a:lnTo>
                  <a:pt x="113871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336065" y="3446907"/>
            <a:ext cx="9615870" cy="3688461"/>
          </a:xfrm>
          <a:prstGeom prst="rect">
            <a:avLst/>
          </a:prstGeom>
        </p:spPr>
        <p:txBody>
          <a:bodyPr anchor="t" rtlCol="false" tIns="0" lIns="0" bIns="0" rIns="0">
            <a:spAutoFit/>
          </a:bodyPr>
          <a:lstStyle/>
          <a:p>
            <a:pPr algn="ctr">
              <a:lnSpc>
                <a:spcPts val="14112"/>
              </a:lnSpc>
            </a:pPr>
            <a:r>
              <a:rPr lang="en-US" sz="14400">
                <a:solidFill>
                  <a:srgbClr val="F4F6FC"/>
                </a:solidFill>
                <a:latin typeface="HK Grotesk Bold"/>
              </a:rPr>
              <a:t>OKUL BAŞARISI</a:t>
            </a:r>
          </a:p>
        </p:txBody>
      </p:sp>
      <p:sp>
        <p:nvSpPr>
          <p:cNvPr name="TextBox 4" id="4"/>
          <p:cNvSpPr txBox="true"/>
          <p:nvPr/>
        </p:nvSpPr>
        <p:spPr>
          <a:xfrm rot="0">
            <a:off x="4336065" y="7658857"/>
            <a:ext cx="9615870" cy="824865"/>
          </a:xfrm>
          <a:prstGeom prst="rect">
            <a:avLst/>
          </a:prstGeom>
        </p:spPr>
        <p:txBody>
          <a:bodyPr anchor="t" rtlCol="false" tIns="0" lIns="0" bIns="0" rIns="0">
            <a:spAutoFit/>
          </a:bodyPr>
          <a:lstStyle/>
          <a:p>
            <a:pPr algn="ctr">
              <a:lnSpc>
                <a:spcPts val="3359"/>
              </a:lnSpc>
            </a:pPr>
            <a:r>
              <a:rPr lang="en-US" sz="2400">
                <a:solidFill>
                  <a:srgbClr val="F4F6FC"/>
                </a:solidFill>
                <a:latin typeface="HK Grotesk Medium"/>
              </a:rPr>
              <a:t>Okul başarısını belirlemede kullanılan birkaç ölçütü bu bölümde inceleyeceğiz</a:t>
            </a:r>
          </a:p>
        </p:txBody>
      </p:sp>
      <p:sp>
        <p:nvSpPr>
          <p:cNvPr name="AutoShape 5" id="5"/>
          <p:cNvSpPr/>
          <p:nvPr/>
        </p:nvSpPr>
        <p:spPr>
          <a:xfrm rot="0">
            <a:off x="1028700" y="9248775"/>
            <a:ext cx="16230600" cy="0"/>
          </a:xfrm>
          <a:prstGeom prst="line">
            <a:avLst/>
          </a:prstGeom>
          <a:ln cap="rnd" w="19050">
            <a:solidFill>
              <a:srgbClr val="F4F6FC"/>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p:cSld>
    <p:bg>
      <p:bgPr>
        <a:solidFill>
          <a:srgbClr val="050A30"/>
        </a:solidFill>
      </p:bgPr>
    </p:bg>
    <p:spTree>
      <p:nvGrpSpPr>
        <p:cNvPr id="1" name=""/>
        <p:cNvGrpSpPr/>
        <p:nvPr/>
      </p:nvGrpSpPr>
      <p:grpSpPr>
        <a:xfrm>
          <a:off x="0" y="0"/>
          <a:ext cx="0" cy="0"/>
          <a:chOff x="0" y="0"/>
          <a:chExt cx="0" cy="0"/>
        </a:xfrm>
      </p:grpSpPr>
      <p:sp>
        <p:nvSpPr>
          <p:cNvPr name="TextBox 2" id="2"/>
          <p:cNvSpPr txBox="true"/>
          <p:nvPr/>
        </p:nvSpPr>
        <p:spPr>
          <a:xfrm rot="0">
            <a:off x="9204270" y="2256658"/>
            <a:ext cx="7322748" cy="1225549"/>
          </a:xfrm>
          <a:prstGeom prst="rect">
            <a:avLst/>
          </a:prstGeom>
        </p:spPr>
        <p:txBody>
          <a:bodyPr anchor="t" rtlCol="false" tIns="0" lIns="0" bIns="0" rIns="0">
            <a:spAutoFit/>
          </a:bodyPr>
          <a:lstStyle/>
          <a:p>
            <a:pPr algn="l">
              <a:lnSpc>
                <a:spcPts val="3250"/>
              </a:lnSpc>
            </a:pPr>
            <a:r>
              <a:rPr lang="en-US" sz="2500">
                <a:solidFill>
                  <a:srgbClr val="FFFFFF"/>
                </a:solidFill>
                <a:latin typeface="Open Sans"/>
              </a:rPr>
              <a:t>Martinez (2007) - Genellikle okul notları yoluyla ifade edilen öğrenci tarafından ortaya konulan üründür.</a:t>
            </a:r>
          </a:p>
        </p:txBody>
      </p:sp>
      <p:grpSp>
        <p:nvGrpSpPr>
          <p:cNvPr name="Group 3" id="3"/>
          <p:cNvGrpSpPr/>
          <p:nvPr/>
        </p:nvGrpSpPr>
        <p:grpSpPr>
          <a:xfrm rot="0">
            <a:off x="7788453" y="2191841"/>
            <a:ext cx="771999" cy="771999"/>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6C6C6"/>
            </a:solidFill>
          </p:spPr>
        </p:sp>
      </p:grpSp>
      <p:sp>
        <p:nvSpPr>
          <p:cNvPr name="TextBox 5" id="5"/>
          <p:cNvSpPr txBox="true"/>
          <p:nvPr/>
        </p:nvSpPr>
        <p:spPr>
          <a:xfrm rot="0">
            <a:off x="7901847" y="2276660"/>
            <a:ext cx="545211" cy="573405"/>
          </a:xfrm>
          <a:prstGeom prst="rect">
            <a:avLst/>
          </a:prstGeom>
        </p:spPr>
        <p:txBody>
          <a:bodyPr anchor="t" rtlCol="false" tIns="0" lIns="0" bIns="0" rIns="0">
            <a:spAutoFit/>
          </a:bodyPr>
          <a:lstStyle/>
          <a:p>
            <a:pPr algn="ctr">
              <a:lnSpc>
                <a:spcPts val="4680"/>
              </a:lnSpc>
            </a:pPr>
            <a:r>
              <a:rPr lang="en-US" sz="3600">
                <a:solidFill>
                  <a:srgbClr val="000000"/>
                </a:solidFill>
                <a:latin typeface="Open Sans Bold"/>
              </a:rPr>
              <a:t>1</a:t>
            </a:r>
          </a:p>
        </p:txBody>
      </p:sp>
      <p:sp>
        <p:nvSpPr>
          <p:cNvPr name="TextBox 6" id="6"/>
          <p:cNvSpPr txBox="true"/>
          <p:nvPr/>
        </p:nvSpPr>
        <p:spPr>
          <a:xfrm rot="0">
            <a:off x="9204270" y="3538726"/>
            <a:ext cx="7322748" cy="1225550"/>
          </a:xfrm>
          <a:prstGeom prst="rect">
            <a:avLst/>
          </a:prstGeom>
        </p:spPr>
        <p:txBody>
          <a:bodyPr anchor="t" rtlCol="false" tIns="0" lIns="0" bIns="0" rIns="0">
            <a:spAutoFit/>
          </a:bodyPr>
          <a:lstStyle/>
          <a:p>
            <a:pPr algn="l" marL="0" indent="0" lvl="1">
              <a:lnSpc>
                <a:spcPts val="3250"/>
              </a:lnSpc>
            </a:pPr>
            <a:r>
              <a:rPr lang="en-US" sz="2500">
                <a:solidFill>
                  <a:srgbClr val="FFFFFF"/>
                </a:solidFill>
                <a:latin typeface="Open Sans"/>
              </a:rPr>
              <a:t>Pizzaro (1985) - Eğitim süreci sonucu gerçekleşen öğrenmelere karşılık gelen ve bunları gösteren yeteneklerin ortaya konduğu  ölçüttür.</a:t>
            </a:r>
          </a:p>
        </p:txBody>
      </p:sp>
      <p:grpSp>
        <p:nvGrpSpPr>
          <p:cNvPr name="Group 7" id="7"/>
          <p:cNvGrpSpPr/>
          <p:nvPr/>
        </p:nvGrpSpPr>
        <p:grpSpPr>
          <a:xfrm rot="0">
            <a:off x="7788453" y="3471682"/>
            <a:ext cx="771999" cy="771999"/>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6C6C6"/>
            </a:solidFill>
          </p:spPr>
        </p:sp>
      </p:grpSp>
      <p:sp>
        <p:nvSpPr>
          <p:cNvPr name="TextBox 9" id="9"/>
          <p:cNvSpPr txBox="true"/>
          <p:nvPr/>
        </p:nvSpPr>
        <p:spPr>
          <a:xfrm rot="0">
            <a:off x="7901847" y="3556501"/>
            <a:ext cx="545211" cy="573405"/>
          </a:xfrm>
          <a:prstGeom prst="rect">
            <a:avLst/>
          </a:prstGeom>
        </p:spPr>
        <p:txBody>
          <a:bodyPr anchor="t" rtlCol="false" tIns="0" lIns="0" bIns="0" rIns="0">
            <a:spAutoFit/>
          </a:bodyPr>
          <a:lstStyle/>
          <a:p>
            <a:pPr algn="ctr" marL="0" indent="0" lvl="1">
              <a:lnSpc>
                <a:spcPts val="4680"/>
              </a:lnSpc>
            </a:pPr>
            <a:r>
              <a:rPr lang="en-US" sz="3600" u="none">
                <a:solidFill>
                  <a:srgbClr val="000000"/>
                </a:solidFill>
                <a:latin typeface="Open Sans Bold"/>
              </a:rPr>
              <a:t>2</a:t>
            </a:r>
          </a:p>
        </p:txBody>
      </p:sp>
      <p:sp>
        <p:nvSpPr>
          <p:cNvPr name="TextBox 10" id="10"/>
          <p:cNvSpPr txBox="true"/>
          <p:nvPr/>
        </p:nvSpPr>
        <p:spPr>
          <a:xfrm rot="0">
            <a:off x="9204270" y="6112388"/>
            <a:ext cx="7322748" cy="1160145"/>
          </a:xfrm>
          <a:prstGeom prst="rect">
            <a:avLst/>
          </a:prstGeom>
        </p:spPr>
        <p:txBody>
          <a:bodyPr anchor="t" rtlCol="false" tIns="0" lIns="0" bIns="0" rIns="0">
            <a:spAutoFit/>
          </a:bodyPr>
          <a:lstStyle/>
          <a:p>
            <a:pPr algn="l" marL="0" indent="0" lvl="1">
              <a:lnSpc>
                <a:spcPts val="3120"/>
              </a:lnSpc>
            </a:pPr>
            <a:r>
              <a:rPr lang="en-US" sz="2400">
                <a:solidFill>
                  <a:srgbClr val="FFFFFF"/>
                </a:solidFill>
                <a:latin typeface="Open Sans"/>
              </a:rPr>
              <a:t>Torres ve Rodriguez (2006) -  Herhangi bir alan ya da konuda genellikle notlarca ölçütlendirilen, normlarca belirlenmiş  bilgi düzeyidir.</a:t>
            </a:r>
          </a:p>
        </p:txBody>
      </p:sp>
      <p:grpSp>
        <p:nvGrpSpPr>
          <p:cNvPr name="Group 11" id="11"/>
          <p:cNvGrpSpPr/>
          <p:nvPr/>
        </p:nvGrpSpPr>
        <p:grpSpPr>
          <a:xfrm rot="0">
            <a:off x="7788453" y="6031363"/>
            <a:ext cx="771999" cy="771999"/>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6C6C6"/>
            </a:solidFill>
          </p:spPr>
        </p:sp>
      </p:grpSp>
      <p:sp>
        <p:nvSpPr>
          <p:cNvPr name="TextBox 13" id="13"/>
          <p:cNvSpPr txBox="true"/>
          <p:nvPr/>
        </p:nvSpPr>
        <p:spPr>
          <a:xfrm rot="0">
            <a:off x="7901847" y="6116182"/>
            <a:ext cx="545211" cy="573405"/>
          </a:xfrm>
          <a:prstGeom prst="rect">
            <a:avLst/>
          </a:prstGeom>
        </p:spPr>
        <p:txBody>
          <a:bodyPr anchor="t" rtlCol="false" tIns="0" lIns="0" bIns="0" rIns="0">
            <a:spAutoFit/>
          </a:bodyPr>
          <a:lstStyle/>
          <a:p>
            <a:pPr algn="ctr" marL="0" indent="0" lvl="1">
              <a:lnSpc>
                <a:spcPts val="4680"/>
              </a:lnSpc>
            </a:pPr>
            <a:r>
              <a:rPr lang="en-US" sz="3600" u="none">
                <a:solidFill>
                  <a:srgbClr val="000000"/>
                </a:solidFill>
                <a:latin typeface="Open Sans Bold"/>
              </a:rPr>
              <a:t>4</a:t>
            </a:r>
          </a:p>
        </p:txBody>
      </p:sp>
      <p:sp>
        <p:nvSpPr>
          <p:cNvPr name="TextBox 14" id="14"/>
          <p:cNvSpPr txBox="true"/>
          <p:nvPr/>
        </p:nvSpPr>
        <p:spPr>
          <a:xfrm rot="0">
            <a:off x="9204270" y="4830319"/>
            <a:ext cx="7322748" cy="1160145"/>
          </a:xfrm>
          <a:prstGeom prst="rect">
            <a:avLst/>
          </a:prstGeom>
        </p:spPr>
        <p:txBody>
          <a:bodyPr anchor="t" rtlCol="false" tIns="0" lIns="0" bIns="0" rIns="0">
            <a:spAutoFit/>
          </a:bodyPr>
          <a:lstStyle/>
          <a:p>
            <a:pPr algn="l" marL="0" indent="0" lvl="1">
              <a:lnSpc>
                <a:spcPts val="3120"/>
              </a:lnSpc>
            </a:pPr>
            <a:r>
              <a:rPr lang="en-US" sz="2400">
                <a:solidFill>
                  <a:srgbClr val="FFFFFF"/>
                </a:solidFill>
                <a:latin typeface="Open Sans"/>
              </a:rPr>
              <a:t>Caballero (2007) - Bir eğitim programı ya da kurs sürecinde öğrencilerin ulaştığı hedefler ve başarılarıdr.</a:t>
            </a:r>
          </a:p>
        </p:txBody>
      </p:sp>
      <p:grpSp>
        <p:nvGrpSpPr>
          <p:cNvPr name="Group 15" id="15"/>
          <p:cNvGrpSpPr/>
          <p:nvPr/>
        </p:nvGrpSpPr>
        <p:grpSpPr>
          <a:xfrm rot="0">
            <a:off x="7788453" y="4751522"/>
            <a:ext cx="771999" cy="771999"/>
            <a:chOff x="0" y="0"/>
            <a:chExt cx="6350000" cy="6350000"/>
          </a:xfrm>
        </p:grpSpPr>
        <p:sp>
          <p:nvSpPr>
            <p:cNvPr name="Freeform 16" id="1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6C6C6"/>
            </a:solidFill>
          </p:spPr>
        </p:sp>
      </p:grpSp>
      <p:sp>
        <p:nvSpPr>
          <p:cNvPr name="TextBox 17" id="17"/>
          <p:cNvSpPr txBox="true"/>
          <p:nvPr/>
        </p:nvSpPr>
        <p:spPr>
          <a:xfrm rot="0">
            <a:off x="7901847" y="4836341"/>
            <a:ext cx="545211" cy="573405"/>
          </a:xfrm>
          <a:prstGeom prst="rect">
            <a:avLst/>
          </a:prstGeom>
        </p:spPr>
        <p:txBody>
          <a:bodyPr anchor="t" rtlCol="false" tIns="0" lIns="0" bIns="0" rIns="0">
            <a:spAutoFit/>
          </a:bodyPr>
          <a:lstStyle/>
          <a:p>
            <a:pPr algn="ctr" marL="0" indent="0" lvl="1">
              <a:lnSpc>
                <a:spcPts val="4680"/>
              </a:lnSpc>
            </a:pPr>
            <a:r>
              <a:rPr lang="en-US" sz="3600" u="none">
                <a:solidFill>
                  <a:srgbClr val="000000"/>
                </a:solidFill>
                <a:latin typeface="Open Sans Bold"/>
              </a:rPr>
              <a:t>3</a:t>
            </a:r>
          </a:p>
        </p:txBody>
      </p:sp>
      <p:sp>
        <p:nvSpPr>
          <p:cNvPr name="TextBox 18" id="18"/>
          <p:cNvSpPr txBox="true"/>
          <p:nvPr/>
        </p:nvSpPr>
        <p:spPr>
          <a:xfrm rot="0">
            <a:off x="1425266" y="2099553"/>
            <a:ext cx="4936074" cy="3917934"/>
          </a:xfrm>
          <a:prstGeom prst="rect">
            <a:avLst/>
          </a:prstGeom>
        </p:spPr>
        <p:txBody>
          <a:bodyPr anchor="t" rtlCol="false" tIns="0" lIns="0" bIns="0" rIns="0">
            <a:spAutoFit/>
          </a:bodyPr>
          <a:lstStyle/>
          <a:p>
            <a:pPr algn="l" marL="0" indent="0" lvl="0">
              <a:lnSpc>
                <a:spcPts val="10401"/>
              </a:lnSpc>
            </a:pPr>
            <a:r>
              <a:rPr lang="en-US" sz="8001">
                <a:solidFill>
                  <a:srgbClr val="FFFFFF"/>
                </a:solidFill>
                <a:latin typeface="Open Sans Bold"/>
              </a:rPr>
              <a:t>Okul Başarısı Tanımları</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AutoShape 2" id="2"/>
          <p:cNvSpPr/>
          <p:nvPr/>
        </p:nvSpPr>
        <p:spPr>
          <a:xfrm rot="0">
            <a:off x="1028700" y="1215465"/>
            <a:ext cx="16230600" cy="0"/>
          </a:xfrm>
          <a:prstGeom prst="line">
            <a:avLst/>
          </a:prstGeom>
          <a:ln cap="rnd" w="19050">
            <a:solidFill>
              <a:srgbClr val="F4F6FC"/>
            </a:solidFill>
            <a:prstDash val="solid"/>
            <a:headEnd type="none" len="sm" w="sm"/>
            <a:tailEnd type="none" len="sm" w="sm"/>
          </a:ln>
        </p:spPr>
      </p:sp>
      <p:pic>
        <p:nvPicPr>
          <p:cNvPr name="Picture 3" id="3"/>
          <p:cNvPicPr>
            <a:picLocks noChangeAspect="true"/>
          </p:cNvPicPr>
          <p:nvPr/>
        </p:nvPicPr>
        <p:blipFill>
          <a:blip r:embed="rId2"/>
          <a:stretch>
            <a:fillRect/>
          </a:stretch>
        </p:blipFill>
        <p:spPr>
          <a:xfrm rot="0">
            <a:off x="10088025" y="2488910"/>
            <a:ext cx="7321932" cy="4271127"/>
          </a:xfrm>
          <a:prstGeom prst="rect">
            <a:avLst/>
          </a:prstGeom>
        </p:spPr>
      </p:pic>
      <p:sp>
        <p:nvSpPr>
          <p:cNvPr name="TextBox 4" id="4"/>
          <p:cNvSpPr txBox="true"/>
          <p:nvPr/>
        </p:nvSpPr>
        <p:spPr>
          <a:xfrm rot="0">
            <a:off x="1028700" y="5067300"/>
            <a:ext cx="8115300" cy="1154431"/>
          </a:xfrm>
          <a:prstGeom prst="rect">
            <a:avLst/>
          </a:prstGeom>
        </p:spPr>
        <p:txBody>
          <a:bodyPr anchor="t" rtlCol="false" tIns="0" lIns="0" bIns="0" rIns="0">
            <a:spAutoFit/>
          </a:bodyPr>
          <a:lstStyle/>
          <a:p>
            <a:pPr algn="just">
              <a:lnSpc>
                <a:spcPts val="4619"/>
              </a:lnSpc>
            </a:pPr>
            <a:r>
              <a:rPr lang="en-US" sz="3299">
                <a:solidFill>
                  <a:srgbClr val="F4F6FC"/>
                </a:solidFill>
                <a:latin typeface="HK Grotesk Medium"/>
              </a:rPr>
              <a:t>Bu bölümde düşük okul başarısı nedenlerrini irdeleyeceğiz.</a:t>
            </a:r>
          </a:p>
        </p:txBody>
      </p:sp>
      <p:sp>
        <p:nvSpPr>
          <p:cNvPr name="TextBox 5" id="5"/>
          <p:cNvSpPr txBox="true"/>
          <p:nvPr/>
        </p:nvSpPr>
        <p:spPr>
          <a:xfrm rot="0">
            <a:off x="1028700" y="2775480"/>
            <a:ext cx="8115300" cy="1848993"/>
          </a:xfrm>
          <a:prstGeom prst="rect">
            <a:avLst/>
          </a:prstGeom>
        </p:spPr>
        <p:txBody>
          <a:bodyPr anchor="t" rtlCol="false" tIns="0" lIns="0" bIns="0" rIns="0">
            <a:spAutoFit/>
          </a:bodyPr>
          <a:lstStyle/>
          <a:p>
            <a:pPr algn="l">
              <a:lnSpc>
                <a:spcPts val="7056"/>
              </a:lnSpc>
            </a:pPr>
            <a:r>
              <a:rPr lang="en-US" sz="7200">
                <a:solidFill>
                  <a:srgbClr val="F4F6FC"/>
                </a:solidFill>
                <a:latin typeface="HK Grotesk Bold"/>
              </a:rPr>
              <a:t>Düşük Okul Başarısı</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0">
            <a:off x="1280236" y="986954"/>
            <a:ext cx="4021619" cy="4021619"/>
          </a:xfrm>
          <a:custGeom>
            <a:avLst/>
            <a:gdLst/>
            <a:ahLst/>
            <a:cxnLst/>
            <a:rect r="r" b="b" t="t" l="l"/>
            <a:pathLst>
              <a:path h="4021619" w="4021619">
                <a:moveTo>
                  <a:pt x="0" y="0"/>
                </a:moveTo>
                <a:lnTo>
                  <a:pt x="4021618" y="0"/>
                </a:lnTo>
                <a:lnTo>
                  <a:pt x="4021618" y="4021619"/>
                </a:lnTo>
                <a:lnTo>
                  <a:pt x="0" y="40216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269926" y="986954"/>
            <a:ext cx="3999683" cy="4021619"/>
          </a:xfrm>
          <a:custGeom>
            <a:avLst/>
            <a:gdLst/>
            <a:ahLst/>
            <a:cxnLst/>
            <a:rect r="r" b="b" t="t" l="l"/>
            <a:pathLst>
              <a:path h="4021619" w="3999683">
                <a:moveTo>
                  <a:pt x="0" y="0"/>
                </a:moveTo>
                <a:lnTo>
                  <a:pt x="3999683" y="0"/>
                </a:lnTo>
                <a:lnTo>
                  <a:pt x="3999683" y="4021619"/>
                </a:lnTo>
                <a:lnTo>
                  <a:pt x="0" y="40216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986146" y="986954"/>
            <a:ext cx="4021619" cy="4021619"/>
          </a:xfrm>
          <a:custGeom>
            <a:avLst/>
            <a:gdLst/>
            <a:ahLst/>
            <a:cxnLst/>
            <a:rect r="r" b="b" t="t" l="l"/>
            <a:pathLst>
              <a:path h="4021619" w="4021619">
                <a:moveTo>
                  <a:pt x="0" y="0"/>
                </a:moveTo>
                <a:lnTo>
                  <a:pt x="4021618" y="0"/>
                </a:lnTo>
                <a:lnTo>
                  <a:pt x="4021618" y="4021619"/>
                </a:lnTo>
                <a:lnTo>
                  <a:pt x="0" y="40216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028700" y="5899785"/>
            <a:ext cx="4524690" cy="3758565"/>
          </a:xfrm>
          <a:prstGeom prst="rect">
            <a:avLst/>
          </a:prstGeom>
        </p:spPr>
        <p:txBody>
          <a:bodyPr anchor="t" rtlCol="false" tIns="0" lIns="0" bIns="0" rIns="0">
            <a:spAutoFit/>
          </a:bodyPr>
          <a:lstStyle/>
          <a:p>
            <a:pPr algn="just" marL="518160" indent="-259080" lvl="1">
              <a:lnSpc>
                <a:spcPts val="3359"/>
              </a:lnSpc>
              <a:buFont typeface="Arial"/>
              <a:buChar char="•"/>
            </a:pPr>
            <a:r>
              <a:rPr lang="en-US" sz="2400">
                <a:solidFill>
                  <a:srgbClr val="F4F6FC"/>
                </a:solidFill>
                <a:latin typeface="HK Grotesk Medium"/>
              </a:rPr>
              <a:t>Doğum önceşi ve doğum sonrasında gerçekleşen durumlar</a:t>
            </a:r>
          </a:p>
          <a:p>
            <a:pPr algn="just" marL="518160" indent="-259080" lvl="1">
              <a:lnSpc>
                <a:spcPts val="3359"/>
              </a:lnSpc>
              <a:buFont typeface="Arial"/>
              <a:buChar char="•"/>
            </a:pPr>
            <a:r>
              <a:rPr lang="en-US" sz="2400">
                <a:solidFill>
                  <a:srgbClr val="F4F6FC"/>
                </a:solidFill>
                <a:latin typeface="HK Grotesk Medium"/>
              </a:rPr>
              <a:t>Kronik beslenme eksikliği, özellikle  bazı vitamin ve minerallerin yeterince alınmaması okul başarısını düşürür.</a:t>
            </a:r>
          </a:p>
          <a:p>
            <a:pPr algn="just" marL="518160" indent="-259080" lvl="1">
              <a:lnSpc>
                <a:spcPts val="3359"/>
              </a:lnSpc>
              <a:buFont typeface="Arial"/>
              <a:buChar char="•"/>
            </a:pPr>
            <a:r>
              <a:rPr lang="en-US" sz="2400">
                <a:solidFill>
                  <a:srgbClr val="F4F6FC"/>
                </a:solidFill>
                <a:latin typeface="HK Grotesk Medium"/>
              </a:rPr>
              <a:t>Görme ve işitme bozuklukları</a:t>
            </a:r>
          </a:p>
        </p:txBody>
      </p:sp>
      <p:sp>
        <p:nvSpPr>
          <p:cNvPr name="TextBox 6" id="6"/>
          <p:cNvSpPr txBox="true"/>
          <p:nvPr/>
        </p:nvSpPr>
        <p:spPr>
          <a:xfrm rot="0">
            <a:off x="12734610" y="5899785"/>
            <a:ext cx="4524690" cy="1663065"/>
          </a:xfrm>
          <a:prstGeom prst="rect">
            <a:avLst/>
          </a:prstGeom>
        </p:spPr>
        <p:txBody>
          <a:bodyPr anchor="t" rtlCol="false" tIns="0" lIns="0" bIns="0" rIns="0">
            <a:spAutoFit/>
          </a:bodyPr>
          <a:lstStyle/>
          <a:p>
            <a:pPr algn="just" marL="518160" indent="-259080" lvl="1">
              <a:lnSpc>
                <a:spcPts val="3359"/>
              </a:lnSpc>
              <a:buFont typeface="Arial"/>
              <a:buChar char="•"/>
            </a:pPr>
            <a:r>
              <a:rPr lang="en-US" sz="2400">
                <a:solidFill>
                  <a:srgbClr val="F4F6FC"/>
                </a:solidFill>
                <a:latin typeface="HK Grotesk Medium"/>
              </a:rPr>
              <a:t>Özgül Öğrenim Bozukluğu</a:t>
            </a:r>
          </a:p>
          <a:p>
            <a:pPr algn="just" marL="518160" indent="-259080" lvl="1">
              <a:lnSpc>
                <a:spcPts val="3359"/>
              </a:lnSpc>
              <a:buFont typeface="Arial"/>
              <a:buChar char="•"/>
            </a:pPr>
            <a:r>
              <a:rPr lang="en-US" sz="2400">
                <a:solidFill>
                  <a:srgbClr val="F4F6FC"/>
                </a:solidFill>
                <a:latin typeface="HK Grotesk Medium"/>
              </a:rPr>
              <a:t>DEHB 8-12%</a:t>
            </a:r>
          </a:p>
          <a:p>
            <a:pPr algn="just" marL="518160" indent="-259080" lvl="1">
              <a:lnSpc>
                <a:spcPts val="3359"/>
              </a:lnSpc>
              <a:buFont typeface="Arial"/>
              <a:buChar char="•"/>
            </a:pPr>
            <a:r>
              <a:rPr lang="en-US" sz="2400">
                <a:solidFill>
                  <a:srgbClr val="F4F6FC"/>
                </a:solidFill>
                <a:latin typeface="HK Grotesk Medium"/>
              </a:rPr>
              <a:t>Otizm</a:t>
            </a:r>
          </a:p>
          <a:p>
            <a:pPr algn="just" marL="518160" indent="-259080" lvl="1">
              <a:lnSpc>
                <a:spcPts val="3359"/>
              </a:lnSpc>
              <a:buFont typeface="Arial"/>
              <a:buChar char="•"/>
            </a:pPr>
            <a:r>
              <a:rPr lang="en-US" sz="2400">
                <a:solidFill>
                  <a:srgbClr val="F4F6FC"/>
                </a:solidFill>
                <a:latin typeface="HK Grotesk Medium"/>
              </a:rPr>
              <a:t>Tourette Sendromu</a:t>
            </a:r>
          </a:p>
        </p:txBody>
      </p:sp>
      <p:sp>
        <p:nvSpPr>
          <p:cNvPr name="TextBox 7" id="7"/>
          <p:cNvSpPr txBox="true"/>
          <p:nvPr/>
        </p:nvSpPr>
        <p:spPr>
          <a:xfrm rot="0">
            <a:off x="7007423" y="5899785"/>
            <a:ext cx="4524690" cy="1243965"/>
          </a:xfrm>
          <a:prstGeom prst="rect">
            <a:avLst/>
          </a:prstGeom>
        </p:spPr>
        <p:txBody>
          <a:bodyPr anchor="t" rtlCol="false" tIns="0" lIns="0" bIns="0" rIns="0">
            <a:spAutoFit/>
          </a:bodyPr>
          <a:lstStyle/>
          <a:p>
            <a:pPr algn="just">
              <a:lnSpc>
                <a:spcPts val="3359"/>
              </a:lnSpc>
            </a:pPr>
            <a:r>
              <a:rPr lang="en-US" sz="2400">
                <a:solidFill>
                  <a:srgbClr val="F4F6FC"/>
                </a:solidFill>
                <a:latin typeface="HK Grotesk Medium"/>
              </a:rPr>
              <a:t>Durgun zeka (71-84 IQ) ve düşük zeka (&lt;70 IQ) okul başarısını önemli derecede etkiler.</a:t>
            </a:r>
          </a:p>
        </p:txBody>
      </p:sp>
      <p:sp>
        <p:nvSpPr>
          <p:cNvPr name="TextBox 8" id="8"/>
          <p:cNvSpPr txBox="true"/>
          <p:nvPr/>
        </p:nvSpPr>
        <p:spPr>
          <a:xfrm rot="0">
            <a:off x="1028700" y="4638141"/>
            <a:ext cx="4524690" cy="700533"/>
          </a:xfrm>
          <a:prstGeom prst="rect">
            <a:avLst/>
          </a:prstGeom>
        </p:spPr>
        <p:txBody>
          <a:bodyPr anchor="t" rtlCol="false" tIns="0" lIns="0" bIns="0" rIns="0">
            <a:spAutoFit/>
          </a:bodyPr>
          <a:lstStyle/>
          <a:p>
            <a:pPr algn="ctr">
              <a:lnSpc>
                <a:spcPts val="5194"/>
              </a:lnSpc>
            </a:pPr>
            <a:r>
              <a:rPr lang="en-US" sz="5300">
                <a:solidFill>
                  <a:srgbClr val="F4F6FC"/>
                </a:solidFill>
                <a:latin typeface="HK Grotesk Bold"/>
              </a:rPr>
              <a:t>Tıbbi Nedenler</a:t>
            </a:r>
          </a:p>
        </p:txBody>
      </p:sp>
      <p:sp>
        <p:nvSpPr>
          <p:cNvPr name="TextBox 9" id="9"/>
          <p:cNvSpPr txBox="true"/>
          <p:nvPr/>
        </p:nvSpPr>
        <p:spPr>
          <a:xfrm rot="0">
            <a:off x="7007423" y="4657191"/>
            <a:ext cx="4524690" cy="740284"/>
          </a:xfrm>
          <a:prstGeom prst="rect">
            <a:avLst/>
          </a:prstGeom>
        </p:spPr>
        <p:txBody>
          <a:bodyPr anchor="t" rtlCol="false" tIns="0" lIns="0" bIns="0" rIns="0">
            <a:spAutoFit/>
          </a:bodyPr>
          <a:lstStyle/>
          <a:p>
            <a:pPr algn="ctr">
              <a:lnSpc>
                <a:spcPts val="5586"/>
              </a:lnSpc>
            </a:pPr>
            <a:r>
              <a:rPr lang="en-US" sz="5700">
                <a:solidFill>
                  <a:srgbClr val="F4F6FC"/>
                </a:solidFill>
                <a:latin typeface="HK Grotesk Bold"/>
              </a:rPr>
              <a:t>Düşük Zeka</a:t>
            </a:r>
          </a:p>
        </p:txBody>
      </p:sp>
      <p:sp>
        <p:nvSpPr>
          <p:cNvPr name="TextBox 10" id="10"/>
          <p:cNvSpPr txBox="true"/>
          <p:nvPr/>
        </p:nvSpPr>
        <p:spPr>
          <a:xfrm rot="0">
            <a:off x="11753666" y="4323029"/>
            <a:ext cx="6534334" cy="2207895"/>
          </a:xfrm>
          <a:prstGeom prst="rect">
            <a:avLst/>
          </a:prstGeom>
        </p:spPr>
        <p:txBody>
          <a:bodyPr anchor="t" rtlCol="false" tIns="0" lIns="0" bIns="0" rIns="0">
            <a:spAutoFit/>
          </a:bodyPr>
          <a:lstStyle/>
          <a:p>
            <a:pPr algn="ctr">
              <a:lnSpc>
                <a:spcPts val="5879"/>
              </a:lnSpc>
            </a:pPr>
            <a:r>
              <a:rPr lang="en-US" sz="4199">
                <a:solidFill>
                  <a:srgbClr val="F4F6FC"/>
                </a:solidFill>
                <a:latin typeface="HK Grotesk Medium"/>
              </a:rPr>
              <a:t>Beyin Kaynaklı Davranış Bozuklukları</a:t>
            </a:r>
          </a:p>
          <a:p>
            <a:pPr algn="ctr">
              <a:lnSpc>
                <a:spcPts val="5879"/>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0">
            <a:off x="1280236" y="986954"/>
            <a:ext cx="4021619" cy="4021619"/>
          </a:xfrm>
          <a:custGeom>
            <a:avLst/>
            <a:gdLst/>
            <a:ahLst/>
            <a:cxnLst/>
            <a:rect r="r" b="b" t="t" l="l"/>
            <a:pathLst>
              <a:path h="4021619" w="4021619">
                <a:moveTo>
                  <a:pt x="0" y="0"/>
                </a:moveTo>
                <a:lnTo>
                  <a:pt x="4021618" y="0"/>
                </a:lnTo>
                <a:lnTo>
                  <a:pt x="4021618" y="4021619"/>
                </a:lnTo>
                <a:lnTo>
                  <a:pt x="0" y="40216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269926" y="986954"/>
            <a:ext cx="3999683" cy="4021619"/>
          </a:xfrm>
          <a:custGeom>
            <a:avLst/>
            <a:gdLst/>
            <a:ahLst/>
            <a:cxnLst/>
            <a:rect r="r" b="b" t="t" l="l"/>
            <a:pathLst>
              <a:path h="4021619" w="3999683">
                <a:moveTo>
                  <a:pt x="0" y="0"/>
                </a:moveTo>
                <a:lnTo>
                  <a:pt x="3999683" y="0"/>
                </a:lnTo>
                <a:lnTo>
                  <a:pt x="3999683" y="4021619"/>
                </a:lnTo>
                <a:lnTo>
                  <a:pt x="0" y="40216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986146" y="986954"/>
            <a:ext cx="4021619" cy="4021619"/>
          </a:xfrm>
          <a:custGeom>
            <a:avLst/>
            <a:gdLst/>
            <a:ahLst/>
            <a:cxnLst/>
            <a:rect r="r" b="b" t="t" l="l"/>
            <a:pathLst>
              <a:path h="4021619" w="4021619">
                <a:moveTo>
                  <a:pt x="0" y="0"/>
                </a:moveTo>
                <a:lnTo>
                  <a:pt x="4021618" y="0"/>
                </a:lnTo>
                <a:lnTo>
                  <a:pt x="4021618" y="4021619"/>
                </a:lnTo>
                <a:lnTo>
                  <a:pt x="0" y="402161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028700" y="5899785"/>
            <a:ext cx="4524690" cy="2082165"/>
          </a:xfrm>
          <a:prstGeom prst="rect">
            <a:avLst/>
          </a:prstGeom>
        </p:spPr>
        <p:txBody>
          <a:bodyPr anchor="t" rtlCol="false" tIns="0" lIns="0" bIns="0" rIns="0">
            <a:spAutoFit/>
          </a:bodyPr>
          <a:lstStyle/>
          <a:p>
            <a:pPr algn="just" marL="518160" indent="-259080" lvl="1">
              <a:lnSpc>
                <a:spcPts val="3359"/>
              </a:lnSpc>
              <a:buFont typeface="Arial"/>
              <a:buChar char="•"/>
            </a:pPr>
            <a:r>
              <a:rPr lang="en-US" sz="2400">
                <a:solidFill>
                  <a:srgbClr val="F4F6FC"/>
                </a:solidFill>
                <a:latin typeface="HK Grotesk Medium"/>
              </a:rPr>
              <a:t>Kronik ilgisizlik</a:t>
            </a:r>
          </a:p>
          <a:p>
            <a:pPr algn="just" marL="518160" indent="-259080" lvl="1">
              <a:lnSpc>
                <a:spcPts val="3359"/>
              </a:lnSpc>
              <a:buFont typeface="Arial"/>
              <a:buChar char="•"/>
            </a:pPr>
            <a:r>
              <a:rPr lang="en-US" sz="2400">
                <a:solidFill>
                  <a:srgbClr val="F4F6FC"/>
                </a:solidFill>
                <a:latin typeface="HK Grotesk Medium"/>
              </a:rPr>
              <a:t>Cinsel İstismar</a:t>
            </a:r>
          </a:p>
          <a:p>
            <a:pPr algn="just" marL="518160" indent="-259080" lvl="1">
              <a:lnSpc>
                <a:spcPts val="3359"/>
              </a:lnSpc>
              <a:buFont typeface="Arial"/>
              <a:buChar char="•"/>
            </a:pPr>
            <a:r>
              <a:rPr lang="en-US" sz="2400">
                <a:solidFill>
                  <a:srgbClr val="F4F6FC"/>
                </a:solidFill>
                <a:latin typeface="HK Grotesk Medium"/>
              </a:rPr>
              <a:t>Boşanan ebeveynler</a:t>
            </a:r>
          </a:p>
          <a:p>
            <a:pPr algn="just" marL="518160" indent="-259080" lvl="1">
              <a:lnSpc>
                <a:spcPts val="3359"/>
              </a:lnSpc>
              <a:buFont typeface="Arial"/>
              <a:buChar char="•"/>
            </a:pPr>
            <a:r>
              <a:rPr lang="en-US" sz="2400">
                <a:solidFill>
                  <a:srgbClr val="F4F6FC"/>
                </a:solidFill>
                <a:latin typeface="HK Grotesk Medium"/>
              </a:rPr>
              <a:t>Kardeş kaybı</a:t>
            </a:r>
          </a:p>
          <a:p>
            <a:pPr algn="just" marL="518160" indent="-259080" lvl="1">
              <a:lnSpc>
                <a:spcPts val="3359"/>
              </a:lnSpc>
              <a:buFont typeface="Arial"/>
              <a:buChar char="•"/>
            </a:pPr>
            <a:r>
              <a:rPr lang="en-US" sz="2400">
                <a:solidFill>
                  <a:srgbClr val="F4F6FC"/>
                </a:solidFill>
                <a:latin typeface="HK Grotesk Medium"/>
              </a:rPr>
              <a:t>Gelişimde geri kalma</a:t>
            </a:r>
          </a:p>
        </p:txBody>
      </p:sp>
      <p:sp>
        <p:nvSpPr>
          <p:cNvPr name="TextBox 6" id="6"/>
          <p:cNvSpPr txBox="true"/>
          <p:nvPr/>
        </p:nvSpPr>
        <p:spPr>
          <a:xfrm rot="0">
            <a:off x="12734610" y="5899785"/>
            <a:ext cx="4524690" cy="1663065"/>
          </a:xfrm>
          <a:prstGeom prst="rect">
            <a:avLst/>
          </a:prstGeom>
        </p:spPr>
        <p:txBody>
          <a:bodyPr anchor="t" rtlCol="false" tIns="0" lIns="0" bIns="0" rIns="0">
            <a:spAutoFit/>
          </a:bodyPr>
          <a:lstStyle/>
          <a:p>
            <a:pPr algn="just" marL="518160" indent="-259080" lvl="1">
              <a:lnSpc>
                <a:spcPts val="3359"/>
              </a:lnSpc>
              <a:buFont typeface="Arial"/>
              <a:buChar char="•"/>
            </a:pPr>
            <a:r>
              <a:rPr lang="en-US" sz="2400">
                <a:solidFill>
                  <a:srgbClr val="F4F6FC"/>
                </a:solidFill>
                <a:latin typeface="HK Grotesk Medium"/>
              </a:rPr>
              <a:t>Depresyon</a:t>
            </a:r>
          </a:p>
          <a:p>
            <a:pPr algn="just" marL="518160" indent="-259080" lvl="1">
              <a:lnSpc>
                <a:spcPts val="3359"/>
              </a:lnSpc>
              <a:buFont typeface="Arial"/>
              <a:buChar char="•"/>
            </a:pPr>
            <a:r>
              <a:rPr lang="en-US" sz="2400">
                <a:solidFill>
                  <a:srgbClr val="F4F6FC"/>
                </a:solidFill>
                <a:latin typeface="HK Grotesk Medium"/>
              </a:rPr>
              <a:t>Somatik şikayetler</a:t>
            </a:r>
          </a:p>
          <a:p>
            <a:pPr algn="just" marL="518160" indent="-259080" lvl="1">
              <a:lnSpc>
                <a:spcPts val="3359"/>
              </a:lnSpc>
              <a:buFont typeface="Arial"/>
              <a:buChar char="•"/>
            </a:pPr>
            <a:r>
              <a:rPr lang="en-US" sz="2400">
                <a:solidFill>
                  <a:srgbClr val="F4F6FC"/>
                </a:solidFill>
                <a:latin typeface="HK Grotesk Medium"/>
              </a:rPr>
              <a:t>Davranım bozukluğu</a:t>
            </a:r>
          </a:p>
          <a:p>
            <a:pPr algn="just" marL="518160" indent="-259080" lvl="1">
              <a:lnSpc>
                <a:spcPts val="3359"/>
              </a:lnSpc>
              <a:buFont typeface="Arial"/>
              <a:buChar char="•"/>
            </a:pPr>
            <a:r>
              <a:rPr lang="en-US" sz="2400">
                <a:solidFill>
                  <a:srgbClr val="F4F6FC"/>
                </a:solidFill>
                <a:latin typeface="HK Grotesk Medium"/>
              </a:rPr>
              <a:t>Karşıt gelme bozukluğu</a:t>
            </a:r>
          </a:p>
        </p:txBody>
      </p:sp>
      <p:sp>
        <p:nvSpPr>
          <p:cNvPr name="TextBox 7" id="7"/>
          <p:cNvSpPr txBox="true"/>
          <p:nvPr/>
        </p:nvSpPr>
        <p:spPr>
          <a:xfrm rot="0">
            <a:off x="7007423" y="5899785"/>
            <a:ext cx="4524690" cy="2501265"/>
          </a:xfrm>
          <a:prstGeom prst="rect">
            <a:avLst/>
          </a:prstGeom>
        </p:spPr>
        <p:txBody>
          <a:bodyPr anchor="t" rtlCol="false" tIns="0" lIns="0" bIns="0" rIns="0">
            <a:spAutoFit/>
          </a:bodyPr>
          <a:lstStyle/>
          <a:p>
            <a:pPr algn="just">
              <a:lnSpc>
                <a:spcPts val="3359"/>
              </a:lnSpc>
            </a:pPr>
            <a:r>
              <a:rPr lang="en-US" sz="2400">
                <a:solidFill>
                  <a:srgbClr val="F4F6FC"/>
                </a:solidFill>
                <a:latin typeface="HK Grotesk Medium"/>
              </a:rPr>
              <a:t>Düşük sosyoekonomik gruptan gelen çocukların başarısı diğer akranlarına göre ortalama olarak daha düşüktür. Bunun yanında ana dilinden farklı dilde eğitim alan çocuklar da dezavantajlıdır.</a:t>
            </a:r>
          </a:p>
        </p:txBody>
      </p:sp>
      <p:sp>
        <p:nvSpPr>
          <p:cNvPr name="TextBox 8" id="8"/>
          <p:cNvSpPr txBox="true"/>
          <p:nvPr/>
        </p:nvSpPr>
        <p:spPr>
          <a:xfrm rot="0">
            <a:off x="1028700" y="4638141"/>
            <a:ext cx="4524690" cy="1357758"/>
          </a:xfrm>
          <a:prstGeom prst="rect">
            <a:avLst/>
          </a:prstGeom>
        </p:spPr>
        <p:txBody>
          <a:bodyPr anchor="t" rtlCol="false" tIns="0" lIns="0" bIns="0" rIns="0">
            <a:spAutoFit/>
          </a:bodyPr>
          <a:lstStyle/>
          <a:p>
            <a:pPr algn="ctr">
              <a:lnSpc>
                <a:spcPts val="5194"/>
              </a:lnSpc>
            </a:pPr>
            <a:r>
              <a:rPr lang="en-US" sz="5300">
                <a:solidFill>
                  <a:srgbClr val="F4F6FC"/>
                </a:solidFill>
                <a:latin typeface="HK Grotesk Bold"/>
              </a:rPr>
              <a:t>DUYGUSAL NEDENLER</a:t>
            </a:r>
          </a:p>
        </p:txBody>
      </p:sp>
      <p:sp>
        <p:nvSpPr>
          <p:cNvPr name="TextBox 9" id="9"/>
          <p:cNvSpPr txBox="true"/>
          <p:nvPr/>
        </p:nvSpPr>
        <p:spPr>
          <a:xfrm rot="0">
            <a:off x="12734610" y="4600041"/>
            <a:ext cx="4524690" cy="929262"/>
          </a:xfrm>
          <a:prstGeom prst="rect">
            <a:avLst/>
          </a:prstGeom>
        </p:spPr>
        <p:txBody>
          <a:bodyPr anchor="t" rtlCol="false" tIns="0" lIns="0" bIns="0" rIns="0">
            <a:spAutoFit/>
          </a:bodyPr>
          <a:lstStyle/>
          <a:p>
            <a:pPr algn="ctr">
              <a:lnSpc>
                <a:spcPts val="3528"/>
              </a:lnSpc>
            </a:pPr>
            <a:r>
              <a:rPr lang="en-US" sz="3600" spc="288">
                <a:solidFill>
                  <a:srgbClr val="F4F6FC"/>
                </a:solidFill>
                <a:latin typeface="HK Grotesk Bold"/>
              </a:rPr>
              <a:t>PSIKIYATRIK BOZUKLUKLAR</a:t>
            </a:r>
          </a:p>
        </p:txBody>
      </p:sp>
      <p:sp>
        <p:nvSpPr>
          <p:cNvPr name="TextBox 10" id="10"/>
          <p:cNvSpPr txBox="true"/>
          <p:nvPr/>
        </p:nvSpPr>
        <p:spPr>
          <a:xfrm rot="0">
            <a:off x="7007423" y="4600041"/>
            <a:ext cx="4524690" cy="929259"/>
          </a:xfrm>
          <a:prstGeom prst="rect">
            <a:avLst/>
          </a:prstGeom>
        </p:spPr>
        <p:txBody>
          <a:bodyPr anchor="t" rtlCol="false" tIns="0" lIns="0" bIns="0" rIns="0">
            <a:spAutoFit/>
          </a:bodyPr>
          <a:lstStyle/>
          <a:p>
            <a:pPr algn="ctr">
              <a:lnSpc>
                <a:spcPts val="3528"/>
              </a:lnSpc>
            </a:pPr>
            <a:r>
              <a:rPr lang="en-US" sz="3600" spc="288">
                <a:solidFill>
                  <a:srgbClr val="F4F6FC"/>
                </a:solidFill>
                <a:latin typeface="HK Grotesk Bold"/>
              </a:rPr>
              <a:t>SOSYO-KÜLTÜREL ÇEVRE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50A30"/>
        </a:solidFill>
      </p:bgPr>
    </p:bg>
    <p:spTree>
      <p:nvGrpSpPr>
        <p:cNvPr id="1" name=""/>
        <p:cNvGrpSpPr/>
        <p:nvPr/>
      </p:nvGrpSpPr>
      <p:grpSpPr>
        <a:xfrm>
          <a:off x="0" y="0"/>
          <a:ext cx="0" cy="0"/>
          <a:chOff x="0" y="0"/>
          <a:chExt cx="0" cy="0"/>
        </a:xfrm>
      </p:grpSpPr>
      <p:sp>
        <p:nvSpPr>
          <p:cNvPr name="Freeform 2" id="2"/>
          <p:cNvSpPr/>
          <p:nvPr/>
        </p:nvSpPr>
        <p:spPr>
          <a:xfrm flipH="false" flipV="false" rot="0">
            <a:off x="6200902" y="3112762"/>
            <a:ext cx="5886197" cy="4061476"/>
          </a:xfrm>
          <a:custGeom>
            <a:avLst/>
            <a:gdLst/>
            <a:ahLst/>
            <a:cxnLst/>
            <a:rect r="r" b="b" t="t" l="l"/>
            <a:pathLst>
              <a:path h="4061476" w="5886197">
                <a:moveTo>
                  <a:pt x="0" y="0"/>
                </a:moveTo>
                <a:lnTo>
                  <a:pt x="5886196" y="0"/>
                </a:lnTo>
                <a:lnTo>
                  <a:pt x="5886196" y="4061476"/>
                </a:lnTo>
                <a:lnTo>
                  <a:pt x="0" y="40614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66014" y="2882637"/>
            <a:ext cx="17555971" cy="4535043"/>
          </a:xfrm>
          <a:prstGeom prst="rect">
            <a:avLst/>
          </a:prstGeom>
        </p:spPr>
        <p:txBody>
          <a:bodyPr anchor="t" rtlCol="false" tIns="0" lIns="0" bIns="0" rIns="0">
            <a:spAutoFit/>
          </a:bodyPr>
          <a:lstStyle/>
          <a:p>
            <a:pPr algn="ctr">
              <a:lnSpc>
                <a:spcPts val="7056"/>
              </a:lnSpc>
            </a:pPr>
            <a:r>
              <a:rPr lang="en-US" sz="7200">
                <a:solidFill>
                  <a:srgbClr val="F4F6FC"/>
                </a:solidFill>
                <a:latin typeface="HK Grotesk Bold"/>
              </a:rPr>
              <a:t>Bunların yanında çevresel faktörler de başarıyı etkiler. Örneğin fazla ve uygunsuz tv izleme çocuklarda uyku/uyanıklık döngüsünü değiştirerek şiddeti artırır. Bu durum ise okul başarısını olumsuz etkiler.</a:t>
            </a:r>
          </a:p>
        </p:txBody>
      </p:sp>
      <p:sp>
        <p:nvSpPr>
          <p:cNvPr name="AutoShape 4" id="4"/>
          <p:cNvSpPr/>
          <p:nvPr/>
        </p:nvSpPr>
        <p:spPr>
          <a:xfrm rot="0">
            <a:off x="1028700" y="1215465"/>
            <a:ext cx="16230600" cy="0"/>
          </a:xfrm>
          <a:prstGeom prst="line">
            <a:avLst/>
          </a:prstGeom>
          <a:ln cap="rnd" w="19050">
            <a:solidFill>
              <a:srgbClr val="F4F6FC"/>
            </a:solidFill>
            <a:prstDash val="solid"/>
            <a:headEnd type="none" len="sm" w="sm"/>
            <a:tailEnd type="none" len="sm" w="sm"/>
          </a:ln>
        </p:spPr>
      </p:sp>
    </p:spTree>
  </p:cSld>
  <p:clrMapOvr>
    <a:masterClrMapping/>
  </p:clrMapOvr>
</p:sld>
</file>

<file path=ppt/slides/slide9.xml><?xml version="1.0" encoding="utf-8"?>
<p:sld xmlns:p="http://schemas.openxmlformats.org/presentationml/2006/main" xmlns:a="http://schemas.openxmlformats.org/drawingml/2006/main">
  <p:cSld>
    <p:bg>
      <p:bgPr>
        <a:solidFill>
          <a:srgbClr val="050A30"/>
        </a:solidFill>
      </p:bgPr>
    </p:bg>
    <p:spTree>
      <p:nvGrpSpPr>
        <p:cNvPr id="1" name=""/>
        <p:cNvGrpSpPr/>
        <p:nvPr/>
      </p:nvGrpSpPr>
      <p:grpSpPr>
        <a:xfrm>
          <a:off x="0" y="0"/>
          <a:ext cx="0" cy="0"/>
          <a:chOff x="0" y="0"/>
          <a:chExt cx="0" cy="0"/>
        </a:xfrm>
      </p:grpSpPr>
      <p:sp>
        <p:nvSpPr>
          <p:cNvPr name="TextBox 2" id="2"/>
          <p:cNvSpPr txBox="true"/>
          <p:nvPr/>
        </p:nvSpPr>
        <p:spPr>
          <a:xfrm rot="0">
            <a:off x="2507636" y="1936953"/>
            <a:ext cx="13272728" cy="4036695"/>
          </a:xfrm>
          <a:prstGeom prst="rect">
            <a:avLst/>
          </a:prstGeom>
        </p:spPr>
        <p:txBody>
          <a:bodyPr anchor="t" rtlCol="false" tIns="0" lIns="0" bIns="0" rIns="0">
            <a:spAutoFit/>
          </a:bodyPr>
          <a:lstStyle/>
          <a:p>
            <a:pPr algn="ctr" marL="0" indent="0" lvl="0">
              <a:lnSpc>
                <a:spcPts val="10560"/>
              </a:lnSpc>
              <a:spcBef>
                <a:spcPct val="0"/>
              </a:spcBef>
            </a:pPr>
            <a:r>
              <a:rPr lang="en-US" sz="9600">
                <a:solidFill>
                  <a:srgbClr val="F4F6FC"/>
                </a:solidFill>
                <a:latin typeface="HK Grotesk Bold"/>
              </a:rPr>
              <a:t>OKUL BAŞARISINDA BELİRLEYİCİ FAKTÖRLER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DAF27gNH5fw</dc:identifier>
  <dcterms:modified xsi:type="dcterms:W3CDTF">2011-08-01T06:04:30Z</dcterms:modified>
  <cp:revision>1</cp:revision>
  <dc:title>okul başarısını artırma</dc:title>
</cp:coreProperties>
</file>